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514" r:id="rId5"/>
    <p:sldId id="283" r:id="rId6"/>
    <p:sldId id="531" r:id="rId7"/>
    <p:sldId id="564" r:id="rId8"/>
    <p:sldId id="257" r:id="rId9"/>
    <p:sldId id="515" r:id="rId10"/>
    <p:sldId id="565" r:id="rId11"/>
    <p:sldId id="536" r:id="rId12"/>
    <p:sldId id="609" r:id="rId13"/>
    <p:sldId id="597" r:id="rId14"/>
    <p:sldId id="595" r:id="rId15"/>
    <p:sldId id="610" r:id="rId16"/>
    <p:sldId id="608" r:id="rId17"/>
    <p:sldId id="611" r:id="rId18"/>
    <p:sldId id="612" r:id="rId19"/>
    <p:sldId id="604" r:id="rId20"/>
    <p:sldId id="605" r:id="rId21"/>
    <p:sldId id="606" r:id="rId22"/>
    <p:sldId id="607" r:id="rId23"/>
    <p:sldId id="614" r:id="rId24"/>
    <p:sldId id="613" r:id="rId25"/>
    <p:sldId id="615" r:id="rId26"/>
    <p:sldId id="59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D350"/>
    <a:srgbClr val="414042"/>
    <a:srgbClr val="105A70"/>
    <a:srgbClr val="920075"/>
    <a:srgbClr val="F6F6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268A61-62C9-4CB4-80CF-D17608DE2689}" v="7452" dt="2024-10-09T11:46:07.793"/>
    <p1510:client id="{4B22A3CE-A997-4659-B5E7-EDC37A230568}" v="9" dt="2024-10-09T13:46:36.9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insky, Michelle (VITA)" userId="S::michelle.pinsky@vita.virginia.gov::6ec84dbe-0311-4fb2-9fca-51a8a97288a3" providerId="AD" clId="Web-{1F268A61-62C9-4CB4-80CF-D17608DE2689}"/>
    <pc:docChg chg="addSld delSld modSld sldOrd">
      <pc:chgData name="Pinsky, Michelle (VITA)" userId="S::michelle.pinsky@vita.virginia.gov::6ec84dbe-0311-4fb2-9fca-51a8a97288a3" providerId="AD" clId="Web-{1F268A61-62C9-4CB4-80CF-D17608DE2689}" dt="2024-10-09T11:46:02.293" v="7330" actId="20577"/>
      <pc:docMkLst>
        <pc:docMk/>
      </pc:docMkLst>
      <pc:sldChg chg="modSp">
        <pc:chgData name="Pinsky, Michelle (VITA)" userId="S::michelle.pinsky@vita.virginia.gov::6ec84dbe-0311-4fb2-9fca-51a8a97288a3" providerId="AD" clId="Web-{1F268A61-62C9-4CB4-80CF-D17608DE2689}" dt="2024-10-09T11:45:18.012" v="7298" actId="20577"/>
        <pc:sldMkLst>
          <pc:docMk/>
          <pc:sldMk cId="3846033242" sldId="257"/>
        </pc:sldMkLst>
        <pc:spChg chg="mod">
          <ac:chgData name="Pinsky, Michelle (VITA)" userId="S::michelle.pinsky@vita.virginia.gov::6ec84dbe-0311-4fb2-9fca-51a8a97288a3" providerId="AD" clId="Web-{1F268A61-62C9-4CB4-80CF-D17608DE2689}" dt="2024-10-09T11:45:18.012" v="7298" actId="20577"/>
          <ac:spMkLst>
            <pc:docMk/>
            <pc:sldMk cId="3846033242" sldId="257"/>
            <ac:spMk id="3" creationId="{F0A4104E-DB37-E71B-4561-1FE4C8E621B6}"/>
          </ac:spMkLst>
        </pc:spChg>
        <pc:graphicFrameChg chg="mod modGraphic">
          <ac:chgData name="Pinsky, Michelle (VITA)" userId="S::michelle.pinsky@vita.virginia.gov::6ec84dbe-0311-4fb2-9fca-51a8a97288a3" providerId="AD" clId="Web-{1F268A61-62C9-4CB4-80CF-D17608DE2689}" dt="2024-10-09T10:44:31.917" v="400"/>
          <ac:graphicFrameMkLst>
            <pc:docMk/>
            <pc:sldMk cId="3846033242" sldId="257"/>
            <ac:graphicFrameMk id="6" creationId="{5995332A-B3DC-EA58-F4B0-715C447AD77A}"/>
          </ac:graphicFrameMkLst>
        </pc:graphicFrameChg>
      </pc:sldChg>
      <pc:sldChg chg="ord">
        <pc:chgData name="Pinsky, Michelle (VITA)" userId="S::michelle.pinsky@vita.virginia.gov::6ec84dbe-0311-4fb2-9fca-51a8a97288a3" providerId="AD" clId="Web-{1F268A61-62C9-4CB4-80CF-D17608DE2689}" dt="2024-10-09T10:42:23.417" v="302"/>
        <pc:sldMkLst>
          <pc:docMk/>
          <pc:sldMk cId="1329746698" sldId="283"/>
        </pc:sldMkLst>
      </pc:sldChg>
      <pc:sldChg chg="modSp">
        <pc:chgData name="Pinsky, Michelle (VITA)" userId="S::michelle.pinsky@vita.virginia.gov::6ec84dbe-0311-4fb2-9fca-51a8a97288a3" providerId="AD" clId="Web-{1F268A61-62C9-4CB4-80CF-D17608DE2689}" dt="2024-10-09T10:39:23.934" v="12" actId="20577"/>
        <pc:sldMkLst>
          <pc:docMk/>
          <pc:sldMk cId="219098567" sldId="514"/>
        </pc:sldMkLst>
        <pc:spChg chg="mod">
          <ac:chgData name="Pinsky, Michelle (VITA)" userId="S::michelle.pinsky@vita.virginia.gov::6ec84dbe-0311-4fb2-9fca-51a8a97288a3" providerId="AD" clId="Web-{1F268A61-62C9-4CB4-80CF-D17608DE2689}" dt="2024-10-09T10:39:16.387" v="7" actId="1076"/>
          <ac:spMkLst>
            <pc:docMk/>
            <pc:sldMk cId="219098567" sldId="514"/>
            <ac:spMk id="9" creationId="{7399B764-445D-B882-5C59-0BB35D0677B3}"/>
          </ac:spMkLst>
        </pc:spChg>
        <pc:spChg chg="mod">
          <ac:chgData name="Pinsky, Michelle (VITA)" userId="S::michelle.pinsky@vita.virginia.gov::6ec84dbe-0311-4fb2-9fca-51a8a97288a3" providerId="AD" clId="Web-{1F268A61-62C9-4CB4-80CF-D17608DE2689}" dt="2024-10-09T10:39:23.934" v="12" actId="20577"/>
          <ac:spMkLst>
            <pc:docMk/>
            <pc:sldMk cId="219098567" sldId="514"/>
            <ac:spMk id="10" creationId="{1B004BB7-1429-4C4D-AB1D-FB87AA645A3A}"/>
          </ac:spMkLst>
        </pc:spChg>
      </pc:sldChg>
      <pc:sldChg chg="modSp">
        <pc:chgData name="Pinsky, Michelle (VITA)" userId="S::michelle.pinsky@vita.virginia.gov::6ec84dbe-0311-4fb2-9fca-51a8a97288a3" providerId="AD" clId="Web-{1F268A61-62C9-4CB4-80CF-D17608DE2689}" dt="2024-10-09T10:42:45.276" v="313" actId="20577"/>
        <pc:sldMkLst>
          <pc:docMk/>
          <pc:sldMk cId="3413823365" sldId="515"/>
        </pc:sldMkLst>
        <pc:spChg chg="mod">
          <ac:chgData name="Pinsky, Michelle (VITA)" userId="S::michelle.pinsky@vita.virginia.gov::6ec84dbe-0311-4fb2-9fca-51a8a97288a3" providerId="AD" clId="Web-{1F268A61-62C9-4CB4-80CF-D17608DE2689}" dt="2024-10-09T10:42:45.276" v="313" actId="20577"/>
          <ac:spMkLst>
            <pc:docMk/>
            <pc:sldMk cId="3413823365" sldId="515"/>
            <ac:spMk id="2" creationId="{3C6301F4-DAB8-0996-0CA9-FC66815277BC}"/>
          </ac:spMkLst>
        </pc:spChg>
      </pc:sldChg>
      <pc:sldChg chg="modSp ord">
        <pc:chgData name="Pinsky, Michelle (VITA)" userId="S::michelle.pinsky@vita.virginia.gov::6ec84dbe-0311-4fb2-9fca-51a8a97288a3" providerId="AD" clId="Web-{1F268A61-62C9-4CB4-80CF-D17608DE2689}" dt="2024-10-09T11:46:02.293" v="7330" actId="20577"/>
        <pc:sldMkLst>
          <pc:docMk/>
          <pc:sldMk cId="51842286" sldId="531"/>
        </pc:sldMkLst>
        <pc:spChg chg="mod">
          <ac:chgData name="Pinsky, Michelle (VITA)" userId="S::michelle.pinsky@vita.virginia.gov::6ec84dbe-0311-4fb2-9fca-51a8a97288a3" providerId="AD" clId="Web-{1F268A61-62C9-4CB4-80CF-D17608DE2689}" dt="2024-10-09T11:46:02.293" v="7330" actId="20577"/>
          <ac:spMkLst>
            <pc:docMk/>
            <pc:sldMk cId="51842286" sldId="531"/>
            <ac:spMk id="3" creationId="{F8DE24FC-520F-6AD4-D2A6-BEDE3E2377C8}"/>
          </ac:spMkLst>
        </pc:spChg>
        <pc:spChg chg="mod">
          <ac:chgData name="Pinsky, Michelle (VITA)" userId="S::michelle.pinsky@vita.virginia.gov::6ec84dbe-0311-4fb2-9fca-51a8a97288a3" providerId="AD" clId="Web-{1F268A61-62C9-4CB4-80CF-D17608DE2689}" dt="2024-10-09T10:42:15.652" v="301" actId="1076"/>
          <ac:spMkLst>
            <pc:docMk/>
            <pc:sldMk cId="51842286" sldId="531"/>
            <ac:spMk id="5" creationId="{9DD32817-6B34-6FF8-9846-6445C8468E74}"/>
          </ac:spMkLst>
        </pc:spChg>
      </pc:sldChg>
      <pc:sldChg chg="modSp ord">
        <pc:chgData name="Pinsky, Michelle (VITA)" userId="S::michelle.pinsky@vita.virginia.gov::6ec84dbe-0311-4fb2-9fca-51a8a97288a3" providerId="AD" clId="Web-{1F268A61-62C9-4CB4-80CF-D17608DE2689}" dt="2024-10-09T10:52:32.149" v="1549" actId="1076"/>
        <pc:sldMkLst>
          <pc:docMk/>
          <pc:sldMk cId="957059042" sldId="536"/>
        </pc:sldMkLst>
        <pc:spChg chg="mod">
          <ac:chgData name="Pinsky, Michelle (VITA)" userId="S::michelle.pinsky@vita.virginia.gov::6ec84dbe-0311-4fb2-9fca-51a8a97288a3" providerId="AD" clId="Web-{1F268A61-62C9-4CB4-80CF-D17608DE2689}" dt="2024-10-09T10:48:17.931" v="876" actId="20577"/>
          <ac:spMkLst>
            <pc:docMk/>
            <pc:sldMk cId="957059042" sldId="536"/>
            <ac:spMk id="2" creationId="{7FA4F39F-CA63-468B-200A-6BC9D610BF84}"/>
          </ac:spMkLst>
        </pc:spChg>
        <pc:graphicFrameChg chg="mod modGraphic">
          <ac:chgData name="Pinsky, Michelle (VITA)" userId="S::michelle.pinsky@vita.virginia.gov::6ec84dbe-0311-4fb2-9fca-51a8a97288a3" providerId="AD" clId="Web-{1F268A61-62C9-4CB4-80CF-D17608DE2689}" dt="2024-10-09T10:52:32.149" v="1549" actId="1076"/>
          <ac:graphicFrameMkLst>
            <pc:docMk/>
            <pc:sldMk cId="957059042" sldId="536"/>
            <ac:graphicFrameMk id="10" creationId="{4E442CAE-ACCD-8CF0-B47B-AC7E33344713}"/>
          </ac:graphicFrameMkLst>
        </pc:graphicFrameChg>
      </pc:sldChg>
      <pc:sldChg chg="del">
        <pc:chgData name="Pinsky, Michelle (VITA)" userId="S::michelle.pinsky@vita.virginia.gov::6ec84dbe-0311-4fb2-9fca-51a8a97288a3" providerId="AD" clId="Web-{1F268A61-62C9-4CB4-80CF-D17608DE2689}" dt="2024-10-09T11:02:35.772" v="2882"/>
        <pc:sldMkLst>
          <pc:docMk/>
          <pc:sldMk cId="421538486" sldId="537"/>
        </pc:sldMkLst>
      </pc:sldChg>
      <pc:sldChg chg="del">
        <pc:chgData name="Pinsky, Michelle (VITA)" userId="S::michelle.pinsky@vita.virginia.gov::6ec84dbe-0311-4fb2-9fca-51a8a97288a3" providerId="AD" clId="Web-{1F268A61-62C9-4CB4-80CF-D17608DE2689}" dt="2024-10-09T11:02:35.772" v="2881"/>
        <pc:sldMkLst>
          <pc:docMk/>
          <pc:sldMk cId="3903289180" sldId="538"/>
        </pc:sldMkLst>
      </pc:sldChg>
      <pc:sldChg chg="modSp ord">
        <pc:chgData name="Pinsky, Michelle (VITA)" userId="S::michelle.pinsky@vita.virginia.gov::6ec84dbe-0311-4fb2-9fca-51a8a97288a3" providerId="AD" clId="Web-{1F268A61-62C9-4CB4-80CF-D17608DE2689}" dt="2024-10-09T10:42:27.495" v="304"/>
        <pc:sldMkLst>
          <pc:docMk/>
          <pc:sldMk cId="1000502083" sldId="564"/>
        </pc:sldMkLst>
        <pc:spChg chg="mod">
          <ac:chgData name="Pinsky, Michelle (VITA)" userId="S::michelle.pinsky@vita.virginia.gov::6ec84dbe-0311-4fb2-9fca-51a8a97288a3" providerId="AD" clId="Web-{1F268A61-62C9-4CB4-80CF-D17608DE2689}" dt="2024-10-09T10:41:49.714" v="284" actId="20577"/>
          <ac:spMkLst>
            <pc:docMk/>
            <pc:sldMk cId="1000502083" sldId="564"/>
            <ac:spMk id="5" creationId="{9DD32817-6B34-6FF8-9846-6445C8468E74}"/>
          </ac:spMkLst>
        </pc:spChg>
      </pc:sldChg>
      <pc:sldChg chg="modSp">
        <pc:chgData name="Pinsky, Michelle (VITA)" userId="S::michelle.pinsky@vita.virginia.gov::6ec84dbe-0311-4fb2-9fca-51a8a97288a3" providerId="AD" clId="Web-{1F268A61-62C9-4CB4-80CF-D17608DE2689}" dt="2024-10-09T10:48:08.291" v="873" actId="1076"/>
        <pc:sldMkLst>
          <pc:docMk/>
          <pc:sldMk cId="2225996850" sldId="565"/>
        </pc:sldMkLst>
        <pc:spChg chg="mod">
          <ac:chgData name="Pinsky, Michelle (VITA)" userId="S::michelle.pinsky@vita.virginia.gov::6ec84dbe-0311-4fb2-9fca-51a8a97288a3" providerId="AD" clId="Web-{1F268A61-62C9-4CB4-80CF-D17608DE2689}" dt="2024-10-09T10:48:04.916" v="872" actId="20577"/>
          <ac:spMkLst>
            <pc:docMk/>
            <pc:sldMk cId="2225996850" sldId="565"/>
            <ac:spMk id="2" creationId="{7FA4F39F-CA63-468B-200A-6BC9D610BF84}"/>
          </ac:spMkLst>
        </pc:spChg>
        <pc:graphicFrameChg chg="mod modGraphic">
          <ac:chgData name="Pinsky, Michelle (VITA)" userId="S::michelle.pinsky@vita.virginia.gov::6ec84dbe-0311-4fb2-9fca-51a8a97288a3" providerId="AD" clId="Web-{1F268A61-62C9-4CB4-80CF-D17608DE2689}" dt="2024-10-09T10:48:08.291" v="873" actId="1076"/>
          <ac:graphicFrameMkLst>
            <pc:docMk/>
            <pc:sldMk cId="2225996850" sldId="565"/>
            <ac:graphicFrameMk id="22" creationId="{8A9ECD86-7AC6-1DA1-E672-F990E3B59F49}"/>
          </ac:graphicFrameMkLst>
        </pc:graphicFrameChg>
      </pc:sldChg>
      <pc:sldChg chg="del">
        <pc:chgData name="Pinsky, Michelle (VITA)" userId="S::michelle.pinsky@vita.virginia.gov::6ec84dbe-0311-4fb2-9fca-51a8a97288a3" providerId="AD" clId="Web-{1F268A61-62C9-4CB4-80CF-D17608DE2689}" dt="2024-10-09T11:02:35.772" v="2880"/>
        <pc:sldMkLst>
          <pc:docMk/>
          <pc:sldMk cId="1741851240" sldId="569"/>
        </pc:sldMkLst>
      </pc:sldChg>
      <pc:sldChg chg="del">
        <pc:chgData name="Pinsky, Michelle (VITA)" userId="S::michelle.pinsky@vita.virginia.gov::6ec84dbe-0311-4fb2-9fca-51a8a97288a3" providerId="AD" clId="Web-{1F268A61-62C9-4CB4-80CF-D17608DE2689}" dt="2024-10-09T11:02:35.772" v="2879"/>
        <pc:sldMkLst>
          <pc:docMk/>
          <pc:sldMk cId="816262907" sldId="570"/>
        </pc:sldMkLst>
      </pc:sldChg>
      <pc:sldChg chg="del">
        <pc:chgData name="Pinsky, Michelle (VITA)" userId="S::michelle.pinsky@vita.virginia.gov::6ec84dbe-0311-4fb2-9fca-51a8a97288a3" providerId="AD" clId="Web-{1F268A61-62C9-4CB4-80CF-D17608DE2689}" dt="2024-10-09T11:00:12.382" v="2711"/>
        <pc:sldMkLst>
          <pc:docMk/>
          <pc:sldMk cId="4141348479" sldId="592"/>
        </pc:sldMkLst>
      </pc:sldChg>
      <pc:sldChg chg="del">
        <pc:chgData name="Pinsky, Michelle (VITA)" userId="S::michelle.pinsky@vita.virginia.gov::6ec84dbe-0311-4fb2-9fca-51a8a97288a3" providerId="AD" clId="Web-{1F268A61-62C9-4CB4-80CF-D17608DE2689}" dt="2024-10-09T11:00:17.929" v="2712"/>
        <pc:sldMkLst>
          <pc:docMk/>
          <pc:sldMk cId="4170896569" sldId="593"/>
        </pc:sldMkLst>
      </pc:sldChg>
      <pc:sldChg chg="del">
        <pc:chgData name="Pinsky, Michelle (VITA)" userId="S::michelle.pinsky@vita.virginia.gov::6ec84dbe-0311-4fb2-9fca-51a8a97288a3" providerId="AD" clId="Web-{1F268A61-62C9-4CB4-80CF-D17608DE2689}" dt="2024-10-09T11:00:21.288" v="2713"/>
        <pc:sldMkLst>
          <pc:docMk/>
          <pc:sldMk cId="3307580828" sldId="594"/>
        </pc:sldMkLst>
      </pc:sldChg>
      <pc:sldChg chg="delSp modSp">
        <pc:chgData name="Pinsky, Michelle (VITA)" userId="S::michelle.pinsky@vita.virginia.gov::6ec84dbe-0311-4fb2-9fca-51a8a97288a3" providerId="AD" clId="Web-{1F268A61-62C9-4CB4-80CF-D17608DE2689}" dt="2024-10-09T11:03:19.959" v="2895" actId="1076"/>
        <pc:sldMkLst>
          <pc:docMk/>
          <pc:sldMk cId="3779728053" sldId="595"/>
        </pc:sldMkLst>
        <pc:spChg chg="mod">
          <ac:chgData name="Pinsky, Michelle (VITA)" userId="S::michelle.pinsky@vita.virginia.gov::6ec84dbe-0311-4fb2-9fca-51a8a97288a3" providerId="AD" clId="Web-{1F268A61-62C9-4CB4-80CF-D17608DE2689}" dt="2024-10-09T11:03:19.959" v="2895" actId="1076"/>
          <ac:spMkLst>
            <pc:docMk/>
            <pc:sldMk cId="3779728053" sldId="595"/>
            <ac:spMk id="3" creationId="{F8DE24FC-520F-6AD4-D2A6-BEDE3E2377C8}"/>
          </ac:spMkLst>
        </pc:spChg>
        <pc:spChg chg="del">
          <ac:chgData name="Pinsky, Michelle (VITA)" userId="S::michelle.pinsky@vita.virginia.gov::6ec84dbe-0311-4fb2-9fca-51a8a97288a3" providerId="AD" clId="Web-{1F268A61-62C9-4CB4-80CF-D17608DE2689}" dt="2024-10-09T11:03:13.912" v="2893"/>
          <ac:spMkLst>
            <pc:docMk/>
            <pc:sldMk cId="3779728053" sldId="595"/>
            <ac:spMk id="5" creationId="{9DD32817-6B34-6FF8-9846-6445C8468E74}"/>
          </ac:spMkLst>
        </pc:spChg>
      </pc:sldChg>
      <pc:sldChg chg="modSp del">
        <pc:chgData name="Pinsky, Michelle (VITA)" userId="S::michelle.pinsky@vita.virginia.gov::6ec84dbe-0311-4fb2-9fca-51a8a97288a3" providerId="AD" clId="Web-{1F268A61-62C9-4CB4-80CF-D17608DE2689}" dt="2024-10-09T11:03:16.444" v="2894"/>
        <pc:sldMkLst>
          <pc:docMk/>
          <pc:sldMk cId="3900768835" sldId="596"/>
        </pc:sldMkLst>
        <pc:spChg chg="mod">
          <ac:chgData name="Pinsky, Michelle (VITA)" userId="S::michelle.pinsky@vita.virginia.gov::6ec84dbe-0311-4fb2-9fca-51a8a97288a3" providerId="AD" clId="Web-{1F268A61-62C9-4CB4-80CF-D17608DE2689}" dt="2024-10-09T11:02:47.975" v="2884" actId="20577"/>
          <ac:spMkLst>
            <pc:docMk/>
            <pc:sldMk cId="3900768835" sldId="596"/>
            <ac:spMk id="2" creationId="{3C6301F4-DAB8-0996-0CA9-FC66815277BC}"/>
          </ac:spMkLst>
        </pc:spChg>
      </pc:sldChg>
      <pc:sldChg chg="modSp ord">
        <pc:chgData name="Pinsky, Michelle (VITA)" userId="S::michelle.pinsky@vita.virginia.gov::6ec84dbe-0311-4fb2-9fca-51a8a97288a3" providerId="AD" clId="Web-{1F268A61-62C9-4CB4-80CF-D17608DE2689}" dt="2024-10-09T11:07:21.115" v="3227"/>
        <pc:sldMkLst>
          <pc:docMk/>
          <pc:sldMk cId="548667581" sldId="597"/>
        </pc:sldMkLst>
        <pc:spChg chg="mod">
          <ac:chgData name="Pinsky, Michelle (VITA)" userId="S::michelle.pinsky@vita.virginia.gov::6ec84dbe-0311-4fb2-9fca-51a8a97288a3" providerId="AD" clId="Web-{1F268A61-62C9-4CB4-80CF-D17608DE2689}" dt="2024-10-09T11:01:07.991" v="2724" actId="20577"/>
          <ac:spMkLst>
            <pc:docMk/>
            <pc:sldMk cId="548667581" sldId="597"/>
            <ac:spMk id="2" creationId="{7FA4F39F-CA63-468B-200A-6BC9D610BF84}"/>
          </ac:spMkLst>
        </pc:spChg>
        <pc:graphicFrameChg chg="mod modGraphic">
          <ac:chgData name="Pinsky, Michelle (VITA)" userId="S::michelle.pinsky@vita.virginia.gov::6ec84dbe-0311-4fb2-9fca-51a8a97288a3" providerId="AD" clId="Web-{1F268A61-62C9-4CB4-80CF-D17608DE2689}" dt="2024-10-09T11:07:21.115" v="3227"/>
          <ac:graphicFrameMkLst>
            <pc:docMk/>
            <pc:sldMk cId="548667581" sldId="597"/>
            <ac:graphicFrameMk id="10" creationId="{4E442CAE-ACCD-8CF0-B47B-AC7E33344713}"/>
          </ac:graphicFrameMkLst>
        </pc:graphicFrameChg>
      </pc:sldChg>
      <pc:sldChg chg="del">
        <pc:chgData name="Pinsky, Michelle (VITA)" userId="S::michelle.pinsky@vita.virginia.gov::6ec84dbe-0311-4fb2-9fca-51a8a97288a3" providerId="AD" clId="Web-{1F268A61-62C9-4CB4-80CF-D17608DE2689}" dt="2024-10-09T11:03:00.162" v="2890"/>
        <pc:sldMkLst>
          <pc:docMk/>
          <pc:sldMk cId="807535847" sldId="598"/>
        </pc:sldMkLst>
      </pc:sldChg>
      <pc:sldChg chg="del">
        <pc:chgData name="Pinsky, Michelle (VITA)" userId="S::michelle.pinsky@vita.virginia.gov::6ec84dbe-0311-4fb2-9fca-51a8a97288a3" providerId="AD" clId="Web-{1F268A61-62C9-4CB4-80CF-D17608DE2689}" dt="2024-10-09T11:03:00.162" v="2889"/>
        <pc:sldMkLst>
          <pc:docMk/>
          <pc:sldMk cId="3975976738" sldId="599"/>
        </pc:sldMkLst>
      </pc:sldChg>
      <pc:sldChg chg="del">
        <pc:chgData name="Pinsky, Michelle (VITA)" userId="S::michelle.pinsky@vita.virginia.gov::6ec84dbe-0311-4fb2-9fca-51a8a97288a3" providerId="AD" clId="Web-{1F268A61-62C9-4CB4-80CF-D17608DE2689}" dt="2024-10-09T11:03:00.162" v="2888"/>
        <pc:sldMkLst>
          <pc:docMk/>
          <pc:sldMk cId="1017088091" sldId="600"/>
        </pc:sldMkLst>
      </pc:sldChg>
      <pc:sldChg chg="del">
        <pc:chgData name="Pinsky, Michelle (VITA)" userId="S::michelle.pinsky@vita.virginia.gov::6ec84dbe-0311-4fb2-9fca-51a8a97288a3" providerId="AD" clId="Web-{1F268A61-62C9-4CB4-80CF-D17608DE2689}" dt="2024-10-09T11:03:00.162" v="2887"/>
        <pc:sldMkLst>
          <pc:docMk/>
          <pc:sldMk cId="2429514033" sldId="601"/>
        </pc:sldMkLst>
      </pc:sldChg>
      <pc:sldChg chg="del">
        <pc:chgData name="Pinsky, Michelle (VITA)" userId="S::michelle.pinsky@vita.virginia.gov::6ec84dbe-0311-4fb2-9fca-51a8a97288a3" providerId="AD" clId="Web-{1F268A61-62C9-4CB4-80CF-D17608DE2689}" dt="2024-10-09T11:03:00.162" v="2886"/>
        <pc:sldMkLst>
          <pc:docMk/>
          <pc:sldMk cId="3610819150" sldId="602"/>
        </pc:sldMkLst>
      </pc:sldChg>
      <pc:sldChg chg="del">
        <pc:chgData name="Pinsky, Michelle (VITA)" userId="S::michelle.pinsky@vita.virginia.gov::6ec84dbe-0311-4fb2-9fca-51a8a97288a3" providerId="AD" clId="Web-{1F268A61-62C9-4CB4-80CF-D17608DE2689}" dt="2024-10-09T11:03:00.162" v="2885"/>
        <pc:sldMkLst>
          <pc:docMk/>
          <pc:sldMk cId="3461765954" sldId="603"/>
        </pc:sldMkLst>
      </pc:sldChg>
      <pc:sldChg chg="modSp">
        <pc:chgData name="Pinsky, Michelle (VITA)" userId="S::michelle.pinsky@vita.virginia.gov::6ec84dbe-0311-4fb2-9fca-51a8a97288a3" providerId="AD" clId="Web-{1F268A61-62C9-4CB4-80CF-D17608DE2689}" dt="2024-10-09T11:23:24.767" v="4635" actId="20577"/>
        <pc:sldMkLst>
          <pc:docMk/>
          <pc:sldMk cId="1502432951" sldId="604"/>
        </pc:sldMkLst>
        <pc:spChg chg="mod">
          <ac:chgData name="Pinsky, Michelle (VITA)" userId="S::michelle.pinsky@vita.virginia.gov::6ec84dbe-0311-4fb2-9fca-51a8a97288a3" providerId="AD" clId="Web-{1F268A61-62C9-4CB4-80CF-D17608DE2689}" dt="2024-10-09T11:23:24.767" v="4635" actId="20577"/>
          <ac:spMkLst>
            <pc:docMk/>
            <pc:sldMk cId="1502432951" sldId="604"/>
            <ac:spMk id="2" creationId="{7FA4F39F-CA63-468B-200A-6BC9D610BF84}"/>
          </ac:spMkLst>
        </pc:spChg>
        <pc:graphicFrameChg chg="mod modGraphic">
          <ac:chgData name="Pinsky, Michelle (VITA)" userId="S::michelle.pinsky@vita.virginia.gov::6ec84dbe-0311-4fb2-9fca-51a8a97288a3" providerId="AD" clId="Web-{1F268A61-62C9-4CB4-80CF-D17608DE2689}" dt="2024-10-09T11:23:06.658" v="4624" actId="1076"/>
          <ac:graphicFrameMkLst>
            <pc:docMk/>
            <pc:sldMk cId="1502432951" sldId="604"/>
            <ac:graphicFrameMk id="10" creationId="{4E442CAE-ACCD-8CF0-B47B-AC7E33344713}"/>
          </ac:graphicFrameMkLst>
        </pc:graphicFrameChg>
      </pc:sldChg>
      <pc:sldChg chg="modSp">
        <pc:chgData name="Pinsky, Michelle (VITA)" userId="S::michelle.pinsky@vita.virginia.gov::6ec84dbe-0311-4fb2-9fca-51a8a97288a3" providerId="AD" clId="Web-{1F268A61-62C9-4CB4-80CF-D17608DE2689}" dt="2024-10-09T11:25:04.376" v="4720"/>
        <pc:sldMkLst>
          <pc:docMk/>
          <pc:sldMk cId="999788636" sldId="605"/>
        </pc:sldMkLst>
        <pc:spChg chg="mod">
          <ac:chgData name="Pinsky, Michelle (VITA)" userId="S::michelle.pinsky@vita.virginia.gov::6ec84dbe-0311-4fb2-9fca-51a8a97288a3" providerId="AD" clId="Web-{1F268A61-62C9-4CB4-80CF-D17608DE2689}" dt="2024-10-09T11:23:45.705" v="4653" actId="20577"/>
          <ac:spMkLst>
            <pc:docMk/>
            <pc:sldMk cId="999788636" sldId="605"/>
            <ac:spMk id="2" creationId="{7FA4F39F-CA63-468B-200A-6BC9D610BF84}"/>
          </ac:spMkLst>
        </pc:spChg>
        <pc:graphicFrameChg chg="mod modGraphic">
          <ac:chgData name="Pinsky, Michelle (VITA)" userId="S::michelle.pinsky@vita.virginia.gov::6ec84dbe-0311-4fb2-9fca-51a8a97288a3" providerId="AD" clId="Web-{1F268A61-62C9-4CB4-80CF-D17608DE2689}" dt="2024-10-09T11:25:04.376" v="4720"/>
          <ac:graphicFrameMkLst>
            <pc:docMk/>
            <pc:sldMk cId="999788636" sldId="605"/>
            <ac:graphicFrameMk id="10" creationId="{4E442CAE-ACCD-8CF0-B47B-AC7E33344713}"/>
          </ac:graphicFrameMkLst>
        </pc:graphicFrameChg>
      </pc:sldChg>
      <pc:sldChg chg="modSp">
        <pc:chgData name="Pinsky, Michelle (VITA)" userId="S::michelle.pinsky@vita.virginia.gov::6ec84dbe-0311-4fb2-9fca-51a8a97288a3" providerId="AD" clId="Web-{1F268A61-62C9-4CB4-80CF-D17608DE2689}" dt="2024-10-09T11:28:27.407" v="4953" actId="1076"/>
        <pc:sldMkLst>
          <pc:docMk/>
          <pc:sldMk cId="495116931" sldId="606"/>
        </pc:sldMkLst>
        <pc:spChg chg="mod">
          <ac:chgData name="Pinsky, Michelle (VITA)" userId="S::michelle.pinsky@vita.virginia.gov::6ec84dbe-0311-4fb2-9fca-51a8a97288a3" providerId="AD" clId="Web-{1F268A61-62C9-4CB4-80CF-D17608DE2689}" dt="2024-10-09T11:25:55.892" v="4771" actId="14100"/>
          <ac:spMkLst>
            <pc:docMk/>
            <pc:sldMk cId="495116931" sldId="606"/>
            <ac:spMk id="2" creationId="{7FA4F39F-CA63-468B-200A-6BC9D610BF84}"/>
          </ac:spMkLst>
        </pc:spChg>
        <pc:graphicFrameChg chg="mod modGraphic">
          <ac:chgData name="Pinsky, Michelle (VITA)" userId="S::michelle.pinsky@vita.virginia.gov::6ec84dbe-0311-4fb2-9fca-51a8a97288a3" providerId="AD" clId="Web-{1F268A61-62C9-4CB4-80CF-D17608DE2689}" dt="2024-10-09T11:28:27.407" v="4953" actId="1076"/>
          <ac:graphicFrameMkLst>
            <pc:docMk/>
            <pc:sldMk cId="495116931" sldId="606"/>
            <ac:graphicFrameMk id="10" creationId="{4E442CAE-ACCD-8CF0-B47B-AC7E33344713}"/>
          </ac:graphicFrameMkLst>
        </pc:graphicFrameChg>
      </pc:sldChg>
      <pc:sldChg chg="modSp">
        <pc:chgData name="Pinsky, Michelle (VITA)" userId="S::michelle.pinsky@vita.virginia.gov::6ec84dbe-0311-4fb2-9fca-51a8a97288a3" providerId="AD" clId="Web-{1F268A61-62C9-4CB4-80CF-D17608DE2689}" dt="2024-10-09T11:29:00.688" v="4985" actId="14100"/>
        <pc:sldMkLst>
          <pc:docMk/>
          <pc:sldMk cId="3876660507" sldId="607"/>
        </pc:sldMkLst>
        <pc:spChg chg="mod">
          <ac:chgData name="Pinsky, Michelle (VITA)" userId="S::michelle.pinsky@vita.virginia.gov::6ec84dbe-0311-4fb2-9fca-51a8a97288a3" providerId="AD" clId="Web-{1F268A61-62C9-4CB4-80CF-D17608DE2689}" dt="2024-10-09T11:29:00.688" v="4985" actId="14100"/>
          <ac:spMkLst>
            <pc:docMk/>
            <pc:sldMk cId="3876660507" sldId="607"/>
            <ac:spMk id="2" creationId="{7FA4F39F-CA63-468B-200A-6BC9D610BF84}"/>
          </ac:spMkLst>
        </pc:spChg>
      </pc:sldChg>
      <pc:sldChg chg="ord">
        <pc:chgData name="Pinsky, Michelle (VITA)" userId="S::michelle.pinsky@vita.virginia.gov::6ec84dbe-0311-4fb2-9fca-51a8a97288a3" providerId="AD" clId="Web-{1F268A61-62C9-4CB4-80CF-D17608DE2689}" dt="2024-10-09T11:45:01.700" v="7288"/>
        <pc:sldMkLst>
          <pc:docMk/>
          <pc:sldMk cId="395367937" sldId="608"/>
        </pc:sldMkLst>
      </pc:sldChg>
      <pc:sldChg chg="modSp add replId">
        <pc:chgData name="Pinsky, Michelle (VITA)" userId="S::michelle.pinsky@vita.virginia.gov::6ec84dbe-0311-4fb2-9fca-51a8a97288a3" providerId="AD" clId="Web-{1F268A61-62C9-4CB4-80CF-D17608DE2689}" dt="2024-10-09T11:00:02.460" v="2710" actId="1076"/>
        <pc:sldMkLst>
          <pc:docMk/>
          <pc:sldMk cId="564511397" sldId="609"/>
        </pc:sldMkLst>
        <pc:spChg chg="mod">
          <ac:chgData name="Pinsky, Michelle (VITA)" userId="S::michelle.pinsky@vita.virginia.gov::6ec84dbe-0311-4fb2-9fca-51a8a97288a3" providerId="AD" clId="Web-{1F268A61-62C9-4CB4-80CF-D17608DE2689}" dt="2024-10-09T10:53:20.321" v="1554" actId="20577"/>
          <ac:spMkLst>
            <pc:docMk/>
            <pc:sldMk cId="564511397" sldId="609"/>
            <ac:spMk id="2" creationId="{7FA4F39F-CA63-468B-200A-6BC9D610BF84}"/>
          </ac:spMkLst>
        </pc:spChg>
        <pc:graphicFrameChg chg="mod modGraphic">
          <ac:chgData name="Pinsky, Michelle (VITA)" userId="S::michelle.pinsky@vita.virginia.gov::6ec84dbe-0311-4fb2-9fca-51a8a97288a3" providerId="AD" clId="Web-{1F268A61-62C9-4CB4-80CF-D17608DE2689}" dt="2024-10-09T11:00:02.460" v="2710" actId="1076"/>
          <ac:graphicFrameMkLst>
            <pc:docMk/>
            <pc:sldMk cId="564511397" sldId="609"/>
            <ac:graphicFrameMk id="10" creationId="{4E442CAE-ACCD-8CF0-B47B-AC7E33344713}"/>
          </ac:graphicFrameMkLst>
        </pc:graphicFrameChg>
      </pc:sldChg>
      <pc:sldChg chg="modSp add ord replId">
        <pc:chgData name="Pinsky, Michelle (VITA)" userId="S::michelle.pinsky@vita.virginia.gov::6ec84dbe-0311-4fb2-9fca-51a8a97288a3" providerId="AD" clId="Web-{1F268A61-62C9-4CB4-80CF-D17608DE2689}" dt="2024-10-09T11:18:14.956" v="4243"/>
        <pc:sldMkLst>
          <pc:docMk/>
          <pc:sldMk cId="119951796" sldId="610"/>
        </pc:sldMkLst>
        <pc:spChg chg="mod">
          <ac:chgData name="Pinsky, Michelle (VITA)" userId="S::michelle.pinsky@vita.virginia.gov::6ec84dbe-0311-4fb2-9fca-51a8a97288a3" providerId="AD" clId="Web-{1F268A61-62C9-4CB4-80CF-D17608DE2689}" dt="2024-10-09T11:03:48.428" v="2910" actId="20577"/>
          <ac:spMkLst>
            <pc:docMk/>
            <pc:sldMk cId="119951796" sldId="610"/>
            <ac:spMk id="2" creationId="{7FA4F39F-CA63-468B-200A-6BC9D610BF84}"/>
          </ac:spMkLst>
        </pc:spChg>
        <pc:graphicFrameChg chg="mod modGraphic">
          <ac:chgData name="Pinsky, Michelle (VITA)" userId="S::michelle.pinsky@vita.virginia.gov::6ec84dbe-0311-4fb2-9fca-51a8a97288a3" providerId="AD" clId="Web-{1F268A61-62C9-4CB4-80CF-D17608DE2689}" dt="2024-10-09T11:18:14.956" v="4243"/>
          <ac:graphicFrameMkLst>
            <pc:docMk/>
            <pc:sldMk cId="119951796" sldId="610"/>
            <ac:graphicFrameMk id="10" creationId="{4E442CAE-ACCD-8CF0-B47B-AC7E33344713}"/>
          </ac:graphicFrameMkLst>
        </pc:graphicFrameChg>
      </pc:sldChg>
      <pc:sldChg chg="modSp add replId">
        <pc:chgData name="Pinsky, Michelle (VITA)" userId="S::michelle.pinsky@vita.virginia.gov::6ec84dbe-0311-4fb2-9fca-51a8a97288a3" providerId="AD" clId="Web-{1F268A61-62C9-4CB4-80CF-D17608DE2689}" dt="2024-10-09T11:45:34.793" v="7329" actId="1076"/>
        <pc:sldMkLst>
          <pc:docMk/>
          <pc:sldMk cId="740860032" sldId="611"/>
        </pc:sldMkLst>
        <pc:spChg chg="mod">
          <ac:chgData name="Pinsky, Michelle (VITA)" userId="S::michelle.pinsky@vita.virginia.gov::6ec84dbe-0311-4fb2-9fca-51a8a97288a3" providerId="AD" clId="Web-{1F268A61-62C9-4CB4-80CF-D17608DE2689}" dt="2024-10-09T11:19:08.112" v="4270" actId="20577"/>
          <ac:spMkLst>
            <pc:docMk/>
            <pc:sldMk cId="740860032" sldId="611"/>
            <ac:spMk id="2" creationId="{7FA4F39F-CA63-468B-200A-6BC9D610BF84}"/>
          </ac:spMkLst>
        </pc:spChg>
        <pc:graphicFrameChg chg="mod modGraphic">
          <ac:chgData name="Pinsky, Michelle (VITA)" userId="S::michelle.pinsky@vita.virginia.gov::6ec84dbe-0311-4fb2-9fca-51a8a97288a3" providerId="AD" clId="Web-{1F268A61-62C9-4CB4-80CF-D17608DE2689}" dt="2024-10-09T11:45:34.793" v="7329" actId="1076"/>
          <ac:graphicFrameMkLst>
            <pc:docMk/>
            <pc:sldMk cId="740860032" sldId="611"/>
            <ac:graphicFrameMk id="10" creationId="{4E442CAE-ACCD-8CF0-B47B-AC7E33344713}"/>
          </ac:graphicFrameMkLst>
        </pc:graphicFrameChg>
      </pc:sldChg>
      <pc:sldChg chg="modSp add ord replId">
        <pc:chgData name="Pinsky, Michelle (VITA)" userId="S::michelle.pinsky@vita.virginia.gov::6ec84dbe-0311-4fb2-9fca-51a8a97288a3" providerId="AD" clId="Web-{1F268A61-62C9-4CB4-80CF-D17608DE2689}" dt="2024-10-09T11:20:26.346" v="4331" actId="20577"/>
        <pc:sldMkLst>
          <pc:docMk/>
          <pc:sldMk cId="2147033927" sldId="612"/>
        </pc:sldMkLst>
        <pc:spChg chg="mod">
          <ac:chgData name="Pinsky, Michelle (VITA)" userId="S::michelle.pinsky@vita.virginia.gov::6ec84dbe-0311-4fb2-9fca-51a8a97288a3" providerId="AD" clId="Web-{1F268A61-62C9-4CB4-80CF-D17608DE2689}" dt="2024-10-09T11:20:26.346" v="4331" actId="20577"/>
          <ac:spMkLst>
            <pc:docMk/>
            <pc:sldMk cId="2147033927" sldId="612"/>
            <ac:spMk id="3" creationId="{F8DE24FC-520F-6AD4-D2A6-BEDE3E2377C8}"/>
          </ac:spMkLst>
        </pc:spChg>
      </pc:sldChg>
      <pc:sldChg chg="modSp add replId">
        <pc:chgData name="Pinsky, Michelle (VITA)" userId="S::michelle.pinsky@vita.virginia.gov::6ec84dbe-0311-4fb2-9fca-51a8a97288a3" providerId="AD" clId="Web-{1F268A61-62C9-4CB4-80CF-D17608DE2689}" dt="2024-10-09T11:40:04.013" v="6697" actId="1076"/>
        <pc:sldMkLst>
          <pc:docMk/>
          <pc:sldMk cId="1711022127" sldId="613"/>
        </pc:sldMkLst>
        <pc:spChg chg="mod">
          <ac:chgData name="Pinsky, Michelle (VITA)" userId="S::michelle.pinsky@vita.virginia.gov::6ec84dbe-0311-4fb2-9fca-51a8a97288a3" providerId="AD" clId="Web-{1F268A61-62C9-4CB4-80CF-D17608DE2689}" dt="2024-10-09T11:33:50.281" v="5259" actId="20577"/>
          <ac:spMkLst>
            <pc:docMk/>
            <pc:sldMk cId="1711022127" sldId="613"/>
            <ac:spMk id="2" creationId="{7FA4F39F-CA63-468B-200A-6BC9D610BF84}"/>
          </ac:spMkLst>
        </pc:spChg>
        <pc:graphicFrameChg chg="mod modGraphic">
          <ac:chgData name="Pinsky, Michelle (VITA)" userId="S::michelle.pinsky@vita.virginia.gov::6ec84dbe-0311-4fb2-9fca-51a8a97288a3" providerId="AD" clId="Web-{1F268A61-62C9-4CB4-80CF-D17608DE2689}" dt="2024-10-09T11:40:04.013" v="6697" actId="1076"/>
          <ac:graphicFrameMkLst>
            <pc:docMk/>
            <pc:sldMk cId="1711022127" sldId="613"/>
            <ac:graphicFrameMk id="10" creationId="{4E442CAE-ACCD-8CF0-B47B-AC7E33344713}"/>
          </ac:graphicFrameMkLst>
        </pc:graphicFrameChg>
      </pc:sldChg>
      <pc:sldChg chg="add ord replId">
        <pc:chgData name="Pinsky, Michelle (VITA)" userId="S::michelle.pinsky@vita.virginia.gov::6ec84dbe-0311-4fb2-9fca-51a8a97288a3" providerId="AD" clId="Web-{1F268A61-62C9-4CB4-80CF-D17608DE2689}" dt="2024-10-09T11:40:17.717" v="6698"/>
        <pc:sldMkLst>
          <pc:docMk/>
          <pc:sldMk cId="1880901908" sldId="614"/>
        </pc:sldMkLst>
      </pc:sldChg>
      <pc:sldChg chg="addSp modSp new">
        <pc:chgData name="Pinsky, Michelle (VITA)" userId="S::michelle.pinsky@vita.virginia.gov::6ec84dbe-0311-4fb2-9fca-51a8a97288a3" providerId="AD" clId="Web-{1F268A61-62C9-4CB4-80CF-D17608DE2689}" dt="2024-10-09T11:43:57.091" v="7287"/>
        <pc:sldMkLst>
          <pc:docMk/>
          <pc:sldMk cId="3186916301" sldId="615"/>
        </pc:sldMkLst>
        <pc:spChg chg="mod">
          <ac:chgData name="Pinsky, Michelle (VITA)" userId="S::michelle.pinsky@vita.virginia.gov::6ec84dbe-0311-4fb2-9fca-51a8a97288a3" providerId="AD" clId="Web-{1F268A61-62C9-4CB4-80CF-D17608DE2689}" dt="2024-10-09T11:40:43.560" v="6707" actId="20577"/>
          <ac:spMkLst>
            <pc:docMk/>
            <pc:sldMk cId="3186916301" sldId="615"/>
            <ac:spMk id="2" creationId="{BF22F498-E2C7-45C5-312A-E16B3BAACBBB}"/>
          </ac:spMkLst>
        </pc:spChg>
        <pc:graphicFrameChg chg="add mod modGraphic">
          <ac:chgData name="Pinsky, Michelle (VITA)" userId="S::michelle.pinsky@vita.virginia.gov::6ec84dbe-0311-4fb2-9fca-51a8a97288a3" providerId="AD" clId="Web-{1F268A61-62C9-4CB4-80CF-D17608DE2689}" dt="2024-10-09T11:43:57.091" v="7287"/>
          <ac:graphicFrameMkLst>
            <pc:docMk/>
            <pc:sldMk cId="3186916301" sldId="615"/>
            <ac:graphicFrameMk id="4" creationId="{580B16D3-DFA7-3F77-9A26-FBAAAAF34EB8}"/>
          </ac:graphicFrameMkLst>
        </pc:graphicFrameChg>
      </pc:sldChg>
    </pc:docChg>
  </pc:docChgLst>
  <pc:docChgLst>
    <pc:chgData name="Pinsky, Michelle (VITA)" userId="S::michelle.pinsky@vita.virginia.gov::6ec84dbe-0311-4fb2-9fca-51a8a97288a3" providerId="AD" clId="Web-{4B22A3CE-A997-4659-B5E7-EDC37A230568}"/>
    <pc:docChg chg="modSld">
      <pc:chgData name="Pinsky, Michelle (VITA)" userId="S::michelle.pinsky@vita.virginia.gov::6ec84dbe-0311-4fb2-9fca-51a8a97288a3" providerId="AD" clId="Web-{4B22A3CE-A997-4659-B5E7-EDC37A230568}" dt="2024-10-09T13:53:45.643" v="10"/>
      <pc:docMkLst>
        <pc:docMk/>
      </pc:docMkLst>
      <pc:sldChg chg="modSp">
        <pc:chgData name="Pinsky, Michelle (VITA)" userId="S::michelle.pinsky@vita.virginia.gov::6ec84dbe-0311-4fb2-9fca-51a8a97288a3" providerId="AD" clId="Web-{4B22A3CE-A997-4659-B5E7-EDC37A230568}" dt="2024-10-09T13:46:14.519" v="3" actId="1076"/>
        <pc:sldMkLst>
          <pc:docMk/>
          <pc:sldMk cId="3846033242" sldId="257"/>
        </pc:sldMkLst>
        <pc:spChg chg="mod">
          <ac:chgData name="Pinsky, Michelle (VITA)" userId="S::michelle.pinsky@vita.virginia.gov::6ec84dbe-0311-4fb2-9fca-51a8a97288a3" providerId="AD" clId="Web-{4B22A3CE-A997-4659-B5E7-EDC37A230568}" dt="2024-10-09T13:46:14.519" v="3" actId="1076"/>
          <ac:spMkLst>
            <pc:docMk/>
            <pc:sldMk cId="3846033242" sldId="257"/>
            <ac:spMk id="3" creationId="{F0A4104E-DB37-E71B-4561-1FE4C8E621B6}"/>
          </ac:spMkLst>
        </pc:spChg>
        <pc:graphicFrameChg chg="mod">
          <ac:chgData name="Pinsky, Michelle (VITA)" userId="S::michelle.pinsky@vita.virginia.gov::6ec84dbe-0311-4fb2-9fca-51a8a97288a3" providerId="AD" clId="Web-{4B22A3CE-A997-4659-B5E7-EDC37A230568}" dt="2024-10-09T13:46:14.488" v="2" actId="1076"/>
          <ac:graphicFrameMkLst>
            <pc:docMk/>
            <pc:sldMk cId="3846033242" sldId="257"/>
            <ac:graphicFrameMk id="6" creationId="{5995332A-B3DC-EA58-F4B0-715C447AD77A}"/>
          </ac:graphicFrameMkLst>
        </pc:graphicFrameChg>
      </pc:sldChg>
      <pc:sldChg chg="modSp">
        <pc:chgData name="Pinsky, Michelle (VITA)" userId="S::michelle.pinsky@vita.virginia.gov::6ec84dbe-0311-4fb2-9fca-51a8a97288a3" providerId="AD" clId="Web-{4B22A3CE-A997-4659-B5E7-EDC37A230568}" dt="2024-10-09T13:46:34.051" v="5"/>
        <pc:sldMkLst>
          <pc:docMk/>
          <pc:sldMk cId="548667581" sldId="597"/>
        </pc:sldMkLst>
        <pc:graphicFrameChg chg="mod modGraphic">
          <ac:chgData name="Pinsky, Michelle (VITA)" userId="S::michelle.pinsky@vita.virginia.gov::6ec84dbe-0311-4fb2-9fca-51a8a97288a3" providerId="AD" clId="Web-{4B22A3CE-A997-4659-B5E7-EDC37A230568}" dt="2024-10-09T13:46:34.051" v="5"/>
          <ac:graphicFrameMkLst>
            <pc:docMk/>
            <pc:sldMk cId="548667581" sldId="597"/>
            <ac:graphicFrameMk id="10" creationId="{4E442CAE-ACCD-8CF0-B47B-AC7E33344713}"/>
          </ac:graphicFrameMkLst>
        </pc:graphicFrameChg>
      </pc:sldChg>
      <pc:sldChg chg="modNotes">
        <pc:chgData name="Pinsky, Michelle (VITA)" userId="S::michelle.pinsky@vita.virginia.gov::6ec84dbe-0311-4fb2-9fca-51a8a97288a3" providerId="AD" clId="Web-{4B22A3CE-A997-4659-B5E7-EDC37A230568}" dt="2024-10-09T13:53:45.643" v="10"/>
        <pc:sldMkLst>
          <pc:docMk/>
          <pc:sldMk cId="564511397" sldId="60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21588B-75C7-2E49-8246-5AA20E032E46}" type="datetimeFigureOut">
              <a:rPr lang="en-US" smtClean="0"/>
              <a:t>10/9/2024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CEEDE6-A92A-0644-99D9-F2E3FD0A4DB3}" type="slidenum">
              <a:rPr lang="en-US" smtClean="0"/>
              <a:t>‹#›</a:t>
            </a:fld>
            <a:endParaRPr lang="en-US"/>
          </a:p>
        </p:txBody>
      </p:sp>
    </p:spTree>
    <p:extLst>
      <p:ext uri="{BB962C8B-B14F-4D97-AF65-F5344CB8AC3E}">
        <p14:creationId xmlns:p14="http://schemas.microsoft.com/office/powerpoint/2010/main" val="3482983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latin typeface="Helvetica" pitchFamily="2" charset="0"/>
              <a:cs typeface="Helvetica"/>
            </a:endParaRPr>
          </a:p>
        </p:txBody>
      </p:sp>
      <p:sp>
        <p:nvSpPr>
          <p:cNvPr id="4" name="Slide Number Placeholder 3"/>
          <p:cNvSpPr>
            <a:spLocks noGrp="1"/>
          </p:cNvSpPr>
          <p:nvPr>
            <p:ph type="sldNum" sz="quarter" idx="5"/>
          </p:nvPr>
        </p:nvSpPr>
        <p:spPr/>
        <p:txBody>
          <a:bodyPr/>
          <a:lstStyle/>
          <a:p>
            <a:fld id="{D46192CE-45DB-B442-A270-E30110EEEBD8}" type="slidenum">
              <a:rPr lang="en-US" smtClean="0"/>
              <a:t>1</a:t>
            </a:fld>
            <a:endParaRPr lang="en-US"/>
          </a:p>
        </p:txBody>
      </p:sp>
    </p:spTree>
    <p:extLst>
      <p:ext uri="{BB962C8B-B14F-4D97-AF65-F5344CB8AC3E}">
        <p14:creationId xmlns:p14="http://schemas.microsoft.com/office/powerpoint/2010/main" val="3959304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Americans with Disabilities Act of 1990 has roots in Section 504 of the Rehabilitation Act of 1973, which guarantees certain rights to people with disabilities. It was one of the first U.S. federal civil rights laws offering protection for people with disabilities.</a:t>
            </a:r>
            <a:endParaRPr lang="en-US" dirty="0"/>
          </a:p>
        </p:txBody>
      </p:sp>
      <p:sp>
        <p:nvSpPr>
          <p:cNvPr id="4" name="Slide Number Placeholder 3"/>
          <p:cNvSpPr>
            <a:spLocks noGrp="1"/>
          </p:cNvSpPr>
          <p:nvPr>
            <p:ph type="sldNum" sz="quarter" idx="5"/>
          </p:nvPr>
        </p:nvSpPr>
        <p:spPr/>
        <p:txBody>
          <a:bodyPr/>
          <a:lstStyle/>
          <a:p>
            <a:fld id="{87CEEDE6-A92A-0644-99D9-F2E3FD0A4DB3}" type="slidenum">
              <a:rPr lang="en-US" smtClean="0"/>
              <a:t>10</a:t>
            </a:fld>
            <a:endParaRPr lang="en-US"/>
          </a:p>
        </p:txBody>
      </p:sp>
    </p:spTree>
    <p:extLst>
      <p:ext uri="{BB962C8B-B14F-4D97-AF65-F5344CB8AC3E}">
        <p14:creationId xmlns:p14="http://schemas.microsoft.com/office/powerpoint/2010/main" val="1048288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11</a:t>
            </a:fld>
            <a:endParaRPr lang="en-US"/>
          </a:p>
        </p:txBody>
      </p:sp>
    </p:spTree>
    <p:extLst>
      <p:ext uri="{BB962C8B-B14F-4D97-AF65-F5344CB8AC3E}">
        <p14:creationId xmlns:p14="http://schemas.microsoft.com/office/powerpoint/2010/main" val="2503491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Americans with Disabilities Act of 1990 has roots in Section 504 of the Rehabilitation Act of 1973, which guarantees certain rights to people with disabilities. It was one of the first U.S. federal civil rights laws offering protection for people with disabilities.</a:t>
            </a:r>
            <a:endParaRPr lang="en-US" dirty="0"/>
          </a:p>
        </p:txBody>
      </p:sp>
      <p:sp>
        <p:nvSpPr>
          <p:cNvPr id="4" name="Slide Number Placeholder 3"/>
          <p:cNvSpPr>
            <a:spLocks noGrp="1"/>
          </p:cNvSpPr>
          <p:nvPr>
            <p:ph type="sldNum" sz="quarter" idx="5"/>
          </p:nvPr>
        </p:nvSpPr>
        <p:spPr/>
        <p:txBody>
          <a:bodyPr/>
          <a:lstStyle/>
          <a:p>
            <a:fld id="{87CEEDE6-A92A-0644-99D9-F2E3FD0A4DB3}" type="slidenum">
              <a:rPr lang="en-US" smtClean="0"/>
              <a:t>12</a:t>
            </a:fld>
            <a:endParaRPr lang="en-US"/>
          </a:p>
        </p:txBody>
      </p:sp>
    </p:spTree>
    <p:extLst>
      <p:ext uri="{BB962C8B-B14F-4D97-AF65-F5344CB8AC3E}">
        <p14:creationId xmlns:p14="http://schemas.microsoft.com/office/powerpoint/2010/main" val="2673562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13</a:t>
            </a:fld>
            <a:endParaRPr lang="en-US"/>
          </a:p>
        </p:txBody>
      </p:sp>
    </p:spTree>
    <p:extLst>
      <p:ext uri="{BB962C8B-B14F-4D97-AF65-F5344CB8AC3E}">
        <p14:creationId xmlns:p14="http://schemas.microsoft.com/office/powerpoint/2010/main" val="42291605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Americans with Disabilities Act of 1990 has roots in Section 504 of the Rehabilitation Act of 1973, which guarantees certain rights to people with disabilities. It was one of the first U.S. federal civil rights laws offering protection for people with disabilities.</a:t>
            </a:r>
            <a:endParaRPr lang="en-US" dirty="0"/>
          </a:p>
        </p:txBody>
      </p:sp>
      <p:sp>
        <p:nvSpPr>
          <p:cNvPr id="4" name="Slide Number Placeholder 3"/>
          <p:cNvSpPr>
            <a:spLocks noGrp="1"/>
          </p:cNvSpPr>
          <p:nvPr>
            <p:ph type="sldNum" sz="quarter" idx="5"/>
          </p:nvPr>
        </p:nvSpPr>
        <p:spPr/>
        <p:txBody>
          <a:bodyPr/>
          <a:lstStyle/>
          <a:p>
            <a:fld id="{87CEEDE6-A92A-0644-99D9-F2E3FD0A4DB3}" type="slidenum">
              <a:rPr lang="en-US" smtClean="0"/>
              <a:t>14</a:t>
            </a:fld>
            <a:endParaRPr lang="en-US"/>
          </a:p>
        </p:txBody>
      </p:sp>
    </p:spTree>
    <p:extLst>
      <p:ext uri="{BB962C8B-B14F-4D97-AF65-F5344CB8AC3E}">
        <p14:creationId xmlns:p14="http://schemas.microsoft.com/office/powerpoint/2010/main" val="1895137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15</a:t>
            </a:fld>
            <a:endParaRPr lang="en-US"/>
          </a:p>
        </p:txBody>
      </p:sp>
    </p:spTree>
    <p:extLst>
      <p:ext uri="{BB962C8B-B14F-4D97-AF65-F5344CB8AC3E}">
        <p14:creationId xmlns:p14="http://schemas.microsoft.com/office/powerpoint/2010/main" val="26182995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16</a:t>
            </a:fld>
            <a:endParaRPr lang="en-US"/>
          </a:p>
        </p:txBody>
      </p:sp>
    </p:spTree>
    <p:extLst>
      <p:ext uri="{BB962C8B-B14F-4D97-AF65-F5344CB8AC3E}">
        <p14:creationId xmlns:p14="http://schemas.microsoft.com/office/powerpoint/2010/main" val="1004425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17</a:t>
            </a:fld>
            <a:endParaRPr lang="en-US"/>
          </a:p>
        </p:txBody>
      </p:sp>
    </p:spTree>
    <p:extLst>
      <p:ext uri="{BB962C8B-B14F-4D97-AF65-F5344CB8AC3E}">
        <p14:creationId xmlns:p14="http://schemas.microsoft.com/office/powerpoint/2010/main" val="24821427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18</a:t>
            </a:fld>
            <a:endParaRPr lang="en-US"/>
          </a:p>
        </p:txBody>
      </p:sp>
    </p:spTree>
    <p:extLst>
      <p:ext uri="{BB962C8B-B14F-4D97-AF65-F5344CB8AC3E}">
        <p14:creationId xmlns:p14="http://schemas.microsoft.com/office/powerpoint/2010/main" val="372050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19</a:t>
            </a:fld>
            <a:endParaRPr lang="en-US"/>
          </a:p>
        </p:txBody>
      </p:sp>
    </p:spTree>
    <p:extLst>
      <p:ext uri="{BB962C8B-B14F-4D97-AF65-F5344CB8AC3E}">
        <p14:creationId xmlns:p14="http://schemas.microsoft.com/office/powerpoint/2010/main" val="3533699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dirty="0">
              <a:cs typeface="Calibri"/>
            </a:endParaRPr>
          </a:p>
        </p:txBody>
      </p:sp>
      <p:sp>
        <p:nvSpPr>
          <p:cNvPr id="4" name="Slide Number Placeholder 3"/>
          <p:cNvSpPr>
            <a:spLocks noGrp="1"/>
          </p:cNvSpPr>
          <p:nvPr>
            <p:ph type="sldNum" sz="quarter" idx="5"/>
          </p:nvPr>
        </p:nvSpPr>
        <p:spPr/>
        <p:txBody>
          <a:bodyPr rtlCol="0"/>
          <a:lstStyle/>
          <a:p>
            <a:pPr rtl="0"/>
            <a:fld id="{8530193B-564F-4854-8A52-728F3FB19C85}" type="slidenum">
              <a:rPr lang="en-GB" smtClean="0"/>
              <a:t>2</a:t>
            </a:fld>
            <a:endParaRPr lang="en-GB"/>
          </a:p>
        </p:txBody>
      </p:sp>
    </p:spTree>
    <p:extLst>
      <p:ext uri="{BB962C8B-B14F-4D97-AF65-F5344CB8AC3E}">
        <p14:creationId xmlns:p14="http://schemas.microsoft.com/office/powerpoint/2010/main" val="41371633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20</a:t>
            </a:fld>
            <a:endParaRPr lang="en-US"/>
          </a:p>
        </p:txBody>
      </p:sp>
    </p:spTree>
    <p:extLst>
      <p:ext uri="{BB962C8B-B14F-4D97-AF65-F5344CB8AC3E}">
        <p14:creationId xmlns:p14="http://schemas.microsoft.com/office/powerpoint/2010/main" val="5276403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21</a:t>
            </a:fld>
            <a:endParaRPr lang="en-US"/>
          </a:p>
        </p:txBody>
      </p:sp>
    </p:spTree>
    <p:extLst>
      <p:ext uri="{BB962C8B-B14F-4D97-AF65-F5344CB8AC3E}">
        <p14:creationId xmlns:p14="http://schemas.microsoft.com/office/powerpoint/2010/main" val="33305024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23</a:t>
            </a:fld>
            <a:endParaRPr lang="en-US"/>
          </a:p>
        </p:txBody>
      </p:sp>
    </p:spTree>
    <p:extLst>
      <p:ext uri="{BB962C8B-B14F-4D97-AF65-F5344CB8AC3E}">
        <p14:creationId xmlns:p14="http://schemas.microsoft.com/office/powerpoint/2010/main" val="942345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3</a:t>
            </a:fld>
            <a:endParaRPr lang="en-US"/>
          </a:p>
        </p:txBody>
      </p:sp>
    </p:spTree>
    <p:extLst>
      <p:ext uri="{BB962C8B-B14F-4D97-AF65-F5344CB8AC3E}">
        <p14:creationId xmlns:p14="http://schemas.microsoft.com/office/powerpoint/2010/main" val="1944318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4</a:t>
            </a:fld>
            <a:endParaRPr lang="en-US"/>
          </a:p>
        </p:txBody>
      </p:sp>
    </p:spTree>
    <p:extLst>
      <p:ext uri="{BB962C8B-B14F-4D97-AF65-F5344CB8AC3E}">
        <p14:creationId xmlns:p14="http://schemas.microsoft.com/office/powerpoint/2010/main" val="3315121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D46192CE-45DB-B442-A270-E30110EEEBD8}" type="slidenum">
              <a:rPr lang="en-US" smtClean="0"/>
              <a:t>5</a:t>
            </a:fld>
            <a:endParaRPr lang="en-US"/>
          </a:p>
        </p:txBody>
      </p:sp>
    </p:spTree>
    <p:extLst>
      <p:ext uri="{BB962C8B-B14F-4D97-AF65-F5344CB8AC3E}">
        <p14:creationId xmlns:p14="http://schemas.microsoft.com/office/powerpoint/2010/main" val="544652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F3BAC-CBBF-C99D-7FCA-E93E489DF8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D6C618-94C2-A5A5-19E5-96BAAA7B97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1AA9D9-B309-F4DB-E306-A1467D7AF47E}"/>
              </a:ext>
            </a:extLst>
          </p:cNvPr>
          <p:cNvSpPr>
            <a:spLocks noGrp="1"/>
          </p:cNvSpPr>
          <p:nvPr>
            <p:ph type="body" idx="1"/>
          </p:nvPr>
        </p:nvSpPr>
        <p:spPr/>
        <p:txBody>
          <a:bodyPr rtlCol="0"/>
          <a:lstStyle/>
          <a:p>
            <a:pPr rtl="0"/>
            <a:endParaRPr lang="en-GB" dirty="0">
              <a:cs typeface="Calibri"/>
            </a:endParaRPr>
          </a:p>
        </p:txBody>
      </p:sp>
      <p:sp>
        <p:nvSpPr>
          <p:cNvPr id="4" name="Slide Number Placeholder 3">
            <a:extLst>
              <a:ext uri="{FF2B5EF4-FFF2-40B4-BE49-F238E27FC236}">
                <a16:creationId xmlns:a16="http://schemas.microsoft.com/office/drawing/2014/main" id="{EE999036-F328-9A46-8153-50ECB537FCAB}"/>
              </a:ext>
            </a:extLst>
          </p:cNvPr>
          <p:cNvSpPr>
            <a:spLocks noGrp="1"/>
          </p:cNvSpPr>
          <p:nvPr>
            <p:ph type="sldNum" sz="quarter" idx="5"/>
          </p:nvPr>
        </p:nvSpPr>
        <p:spPr/>
        <p:txBody>
          <a:bodyPr rtlCol="0"/>
          <a:lstStyle/>
          <a:p>
            <a:pPr rtl="0"/>
            <a:fld id="{8530193B-564F-4854-8A52-728F3FB19C85}" type="slidenum">
              <a:rPr lang="en-GB" smtClean="0"/>
              <a:t>6</a:t>
            </a:fld>
            <a:endParaRPr lang="en-GB"/>
          </a:p>
        </p:txBody>
      </p:sp>
    </p:spTree>
    <p:extLst>
      <p:ext uri="{BB962C8B-B14F-4D97-AF65-F5344CB8AC3E}">
        <p14:creationId xmlns:p14="http://schemas.microsoft.com/office/powerpoint/2010/main" val="3084894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CEEDE6-A92A-0644-99D9-F2E3FD0A4DB3}" type="slidenum">
              <a:rPr lang="en-US" smtClean="0"/>
              <a:t>7</a:t>
            </a:fld>
            <a:endParaRPr lang="en-US"/>
          </a:p>
        </p:txBody>
      </p:sp>
    </p:spTree>
    <p:extLst>
      <p:ext uri="{BB962C8B-B14F-4D97-AF65-F5344CB8AC3E}">
        <p14:creationId xmlns:p14="http://schemas.microsoft.com/office/powerpoint/2010/main" val="2017660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8</a:t>
            </a:fld>
            <a:endParaRPr lang="en-US"/>
          </a:p>
        </p:txBody>
      </p:sp>
    </p:spTree>
    <p:extLst>
      <p:ext uri="{BB962C8B-B14F-4D97-AF65-F5344CB8AC3E}">
        <p14:creationId xmlns:p14="http://schemas.microsoft.com/office/powerpoint/2010/main" val="2160970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Rehabilitation Act of 1973 was the first major federal disability rights law in the United States. It includes several provisions that protect people with disabilities from discrimination and ensure they have access to programs and activities: </a:t>
            </a:r>
            <a:br>
              <a:rPr lang="en-US" dirty="0"/>
            </a:br>
            <a:endParaRPr lang="en-US" dirty="0">
              <a:cs typeface="Calibri"/>
            </a:endParaRPr>
          </a:p>
          <a:p>
            <a:r>
              <a:rPr lang="en-US"/>
              <a:t>Section 503</a:t>
            </a:r>
          </a:p>
          <a:p>
            <a:r>
              <a:rPr lang="en-US"/>
              <a:t>Prohibits federal contractors and subcontractors from discriminating against people with disabilities in employment. It also requires employers to take affirmative action to recruit, hire, promote, and retain people with disabilities. </a:t>
            </a:r>
            <a:br>
              <a:rPr lang="en-US" dirty="0"/>
            </a:br>
            <a:endParaRPr lang="en-US" dirty="0">
              <a:cs typeface="Calibri"/>
            </a:endParaRPr>
          </a:p>
          <a:p>
            <a:r>
              <a:rPr lang="en-US"/>
              <a:t>Section 504</a:t>
            </a:r>
          </a:p>
          <a:p>
            <a:r>
              <a:rPr lang="en-US"/>
              <a:t>Prohibits discrimination against people with disabilities in programs and activities that receive federal financial assistance. This includes many hospitals, nursing homes, mental health centers, and human service programs. </a:t>
            </a:r>
            <a:br>
              <a:rPr lang="en-US" dirty="0"/>
            </a:br>
            <a:endParaRPr lang="en-US" dirty="0">
              <a:cs typeface="Calibri"/>
            </a:endParaRPr>
          </a:p>
          <a:p>
            <a:r>
              <a:rPr lang="en-US"/>
              <a:t>Section 508</a:t>
            </a:r>
          </a:p>
          <a:p>
            <a:r>
              <a:rPr lang="en-US"/>
              <a:t>Strengthens requirements for access to electronic and information technology in the federal sector. The Access Board develops and maintains standards for electronic and information technology under this section. </a:t>
            </a:r>
            <a:br>
              <a:rPr lang="en-US" dirty="0"/>
            </a:br>
            <a:endParaRPr lang="en-US" dirty="0">
              <a:cs typeface="Calibri"/>
            </a:endParaRPr>
          </a:p>
          <a:p>
            <a:r>
              <a:rPr lang="en-US"/>
              <a:t>Section 510</a:t>
            </a:r>
          </a:p>
          <a:p>
            <a:r>
              <a:rPr lang="en-US"/>
              <a:t>Addresses access to medical diagnostic equipment. The Access Board also develops and maintains standards for medical diagnostic equipment under this section. </a:t>
            </a:r>
          </a:p>
          <a:p>
            <a:br>
              <a:rPr lang="en-US" dirty="0"/>
            </a:br>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87CEEDE6-A92A-0644-99D9-F2E3FD0A4DB3}" type="slidenum">
              <a:rPr lang="en-US" smtClean="0"/>
              <a:t>9</a:t>
            </a:fld>
            <a:endParaRPr lang="en-US"/>
          </a:p>
        </p:txBody>
      </p:sp>
    </p:spTree>
    <p:extLst>
      <p:ext uri="{BB962C8B-B14F-4D97-AF65-F5344CB8AC3E}">
        <p14:creationId xmlns:p14="http://schemas.microsoft.com/office/powerpoint/2010/main" val="19366149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3973E5-DA11-519C-A96F-D1A7C91D5671}"/>
              </a:ext>
            </a:extLst>
          </p:cNvPr>
          <p:cNvPicPr>
            <a:picLocks noChangeAspect="1"/>
          </p:cNvPicPr>
          <p:nvPr userDrawn="1"/>
        </p:nvPicPr>
        <p:blipFill>
          <a:blip r:embed="rId2"/>
          <a:srcRect/>
          <a:stretch/>
        </p:blipFill>
        <p:spPr>
          <a:xfrm>
            <a:off x="-48768" y="-49377"/>
            <a:ext cx="12289536" cy="6956754"/>
          </a:xfrm>
          <a:prstGeom prst="rect">
            <a:avLst/>
          </a:prstGeom>
        </p:spPr>
      </p:pic>
      <p:sp>
        <p:nvSpPr>
          <p:cNvPr id="5" name="Rectangle 4">
            <a:extLst>
              <a:ext uri="{FF2B5EF4-FFF2-40B4-BE49-F238E27FC236}">
                <a16:creationId xmlns:a16="http://schemas.microsoft.com/office/drawing/2014/main" id="{BD231B16-8ACC-F81D-8E60-EA17D8E2B2CD}"/>
              </a:ext>
            </a:extLst>
          </p:cNvPr>
          <p:cNvSpPr/>
          <p:nvPr userDrawn="1"/>
        </p:nvSpPr>
        <p:spPr>
          <a:xfrm>
            <a:off x="421806" y="402843"/>
            <a:ext cx="11366989" cy="5901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xt&#10;&#10;Description automatically generated">
            <a:extLst>
              <a:ext uri="{FF2B5EF4-FFF2-40B4-BE49-F238E27FC236}">
                <a16:creationId xmlns:a16="http://schemas.microsoft.com/office/drawing/2014/main" id="{0E178E94-0E16-821E-E8D7-191D25AC0214}"/>
              </a:ext>
            </a:extLst>
          </p:cNvPr>
          <p:cNvPicPr>
            <a:picLocks noChangeAspect="1"/>
          </p:cNvPicPr>
          <p:nvPr userDrawn="1"/>
        </p:nvPicPr>
        <p:blipFill>
          <a:blip r:embed="rId3"/>
          <a:stretch>
            <a:fillRect/>
          </a:stretch>
        </p:blipFill>
        <p:spPr>
          <a:xfrm>
            <a:off x="5856063" y="463545"/>
            <a:ext cx="5054686" cy="1914041"/>
          </a:xfrm>
          <a:prstGeom prst="rect">
            <a:avLst/>
          </a:prstGeom>
        </p:spPr>
      </p:pic>
      <p:sp>
        <p:nvSpPr>
          <p:cNvPr id="13" name="Picture Placeholder 12">
            <a:extLst>
              <a:ext uri="{FF2B5EF4-FFF2-40B4-BE49-F238E27FC236}">
                <a16:creationId xmlns:a16="http://schemas.microsoft.com/office/drawing/2014/main" id="{34582C8F-A152-A5C7-47A8-86E0C884D881}"/>
              </a:ext>
            </a:extLst>
          </p:cNvPr>
          <p:cNvSpPr>
            <a:spLocks noGrp="1"/>
          </p:cNvSpPr>
          <p:nvPr>
            <p:ph type="pic" sz="quarter" idx="10"/>
          </p:nvPr>
        </p:nvSpPr>
        <p:spPr>
          <a:xfrm>
            <a:off x="693738" y="609600"/>
            <a:ext cx="5162550" cy="5541963"/>
          </a:xfrm>
        </p:spPr>
        <p:txBody>
          <a:bodyPr/>
          <a:lstStyle/>
          <a:p>
            <a:endParaRPr lang="en-US"/>
          </a:p>
        </p:txBody>
      </p:sp>
      <p:sp>
        <p:nvSpPr>
          <p:cNvPr id="18" name="Text Placeholder 17">
            <a:extLst>
              <a:ext uri="{FF2B5EF4-FFF2-40B4-BE49-F238E27FC236}">
                <a16:creationId xmlns:a16="http://schemas.microsoft.com/office/drawing/2014/main" id="{63E87545-7814-655B-85C7-CA91BEC737C6}"/>
              </a:ext>
            </a:extLst>
          </p:cNvPr>
          <p:cNvSpPr>
            <a:spLocks noGrp="1"/>
          </p:cNvSpPr>
          <p:nvPr>
            <p:ph type="body" sz="quarter" idx="12" hasCustomPrompt="1"/>
          </p:nvPr>
        </p:nvSpPr>
        <p:spPr>
          <a:xfrm>
            <a:off x="6105647" y="2438288"/>
            <a:ext cx="5118100" cy="593726"/>
          </a:xfrm>
        </p:spPr>
        <p:txBody>
          <a:bodyPr/>
          <a:lstStyle>
            <a:lvl1pPr>
              <a:defRPr sz="3600" b="1" i="0">
                <a:latin typeface="Rajdhani" panose="02000000000000000000" pitchFamily="2" charset="77"/>
                <a:cs typeface="Rajdhani" panose="02000000000000000000" pitchFamily="2" charset="77"/>
              </a:defRPr>
            </a:lvl1pPr>
          </a:lstStyle>
          <a:p>
            <a:pPr lvl="0"/>
            <a:r>
              <a:rPr lang="en-US"/>
              <a:t>Title -  Rajdhani bold 36pt</a:t>
            </a:r>
          </a:p>
        </p:txBody>
      </p:sp>
      <p:sp>
        <p:nvSpPr>
          <p:cNvPr id="20" name="Text Placeholder 19">
            <a:extLst>
              <a:ext uri="{FF2B5EF4-FFF2-40B4-BE49-F238E27FC236}">
                <a16:creationId xmlns:a16="http://schemas.microsoft.com/office/drawing/2014/main" id="{2A83C6D8-6811-D0F2-9388-4BDA078A5A59}"/>
              </a:ext>
            </a:extLst>
          </p:cNvPr>
          <p:cNvSpPr>
            <a:spLocks noGrp="1"/>
          </p:cNvSpPr>
          <p:nvPr>
            <p:ph type="body" sz="quarter" idx="13" hasCustomPrompt="1"/>
          </p:nvPr>
        </p:nvSpPr>
        <p:spPr>
          <a:xfrm>
            <a:off x="6105646" y="4139966"/>
            <a:ext cx="5492052" cy="446087"/>
          </a:xfrm>
        </p:spPr>
        <p:txBody>
          <a:bodyPr/>
          <a:lstStyle>
            <a:lvl1pPr>
              <a:defRPr sz="3200">
                <a:solidFill>
                  <a:srgbClr val="105A70"/>
                </a:solidFill>
                <a:latin typeface="Rajdhani" panose="02000000000000000000" pitchFamily="2" charset="77"/>
                <a:cs typeface="Rajdhani" panose="02000000000000000000" pitchFamily="2" charset="77"/>
              </a:defRPr>
            </a:lvl1pPr>
          </a:lstStyle>
          <a:p>
            <a:pPr lvl="0"/>
            <a:r>
              <a:rPr lang="en-US"/>
              <a:t>Subtitle – Rajdhani regular 32pt</a:t>
            </a:r>
          </a:p>
          <a:p>
            <a:pPr lvl="1"/>
            <a:endParaRPr lang="en-US"/>
          </a:p>
        </p:txBody>
      </p:sp>
      <p:sp>
        <p:nvSpPr>
          <p:cNvPr id="22" name="Text Placeholder 21">
            <a:extLst>
              <a:ext uri="{FF2B5EF4-FFF2-40B4-BE49-F238E27FC236}">
                <a16:creationId xmlns:a16="http://schemas.microsoft.com/office/drawing/2014/main" id="{415CAEFC-42AF-93B2-94C7-93553C3D7220}"/>
              </a:ext>
            </a:extLst>
          </p:cNvPr>
          <p:cNvSpPr>
            <a:spLocks noGrp="1"/>
          </p:cNvSpPr>
          <p:nvPr>
            <p:ph type="body" sz="quarter" idx="14" hasCustomPrompt="1"/>
          </p:nvPr>
        </p:nvSpPr>
        <p:spPr>
          <a:xfrm>
            <a:off x="6105646" y="4827563"/>
            <a:ext cx="4052888" cy="776986"/>
          </a:xfrm>
        </p:spPr>
        <p:txBody>
          <a:bodyPr>
            <a:noAutofit/>
          </a:bodyPr>
          <a:lstStyle>
            <a:lvl1pPr>
              <a:defRPr sz="2000"/>
            </a:lvl1pPr>
          </a:lstStyle>
          <a:p>
            <a:pPr lvl="0"/>
            <a:r>
              <a:rPr lang="en-US"/>
              <a:t>Name -  Roboto regular 20pt</a:t>
            </a:r>
          </a:p>
          <a:p>
            <a:pPr lvl="0"/>
            <a:r>
              <a:rPr lang="en-US"/>
              <a:t>Job title – Roboto regular 20pt</a:t>
            </a:r>
          </a:p>
        </p:txBody>
      </p:sp>
      <p:sp>
        <p:nvSpPr>
          <p:cNvPr id="23" name="Text Placeholder 21">
            <a:extLst>
              <a:ext uri="{FF2B5EF4-FFF2-40B4-BE49-F238E27FC236}">
                <a16:creationId xmlns:a16="http://schemas.microsoft.com/office/drawing/2014/main" id="{FFAC794C-4FE0-5437-5013-DC165D14C6B8}"/>
              </a:ext>
            </a:extLst>
          </p:cNvPr>
          <p:cNvSpPr>
            <a:spLocks noGrp="1"/>
          </p:cNvSpPr>
          <p:nvPr>
            <p:ph type="body" sz="quarter" idx="15" hasCustomPrompt="1"/>
          </p:nvPr>
        </p:nvSpPr>
        <p:spPr>
          <a:xfrm>
            <a:off x="6105646" y="5822386"/>
            <a:ext cx="4052888" cy="322360"/>
          </a:xfrm>
        </p:spPr>
        <p:txBody>
          <a:bodyPr>
            <a:noAutofit/>
          </a:bodyPr>
          <a:lstStyle>
            <a:lvl1pPr>
              <a:defRPr sz="2000"/>
            </a:lvl1pPr>
          </a:lstStyle>
          <a:p>
            <a:pPr lvl="0"/>
            <a:r>
              <a:rPr lang="en-US"/>
              <a:t>Date</a:t>
            </a:r>
          </a:p>
        </p:txBody>
      </p:sp>
    </p:spTree>
    <p:extLst>
      <p:ext uri="{BB962C8B-B14F-4D97-AF65-F5344CB8AC3E}">
        <p14:creationId xmlns:p14="http://schemas.microsoft.com/office/powerpoint/2010/main" val="333216897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o image - 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9D51D420-3C59-0BDA-A7DE-CF5DF409DE36}"/>
              </a:ext>
            </a:extLst>
          </p:cNvPr>
          <p:cNvPicPr>
            <a:picLocks noChangeAspect="1"/>
          </p:cNvPicPr>
          <p:nvPr userDrawn="1"/>
        </p:nvPicPr>
        <p:blipFill>
          <a:blip r:embed="rId2"/>
          <a:srcRect/>
          <a:stretch/>
        </p:blipFill>
        <p:spPr>
          <a:xfrm>
            <a:off x="-58069" y="-49377"/>
            <a:ext cx="12289536" cy="6956754"/>
          </a:xfrm>
          <a:prstGeom prst="rect">
            <a:avLst/>
          </a:prstGeom>
        </p:spPr>
      </p:pic>
      <p:sp>
        <p:nvSpPr>
          <p:cNvPr id="8" name="Rectangle 7">
            <a:extLst>
              <a:ext uri="{FF2B5EF4-FFF2-40B4-BE49-F238E27FC236}">
                <a16:creationId xmlns:a16="http://schemas.microsoft.com/office/drawing/2014/main" id="{5AD50CF7-9777-C149-D97A-123AD8CF4C98}"/>
              </a:ext>
            </a:extLst>
          </p:cNvPr>
          <p:cNvSpPr/>
          <p:nvPr userDrawn="1"/>
        </p:nvSpPr>
        <p:spPr>
          <a:xfrm>
            <a:off x="412505" y="402843"/>
            <a:ext cx="11366989" cy="59019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Text&#10;&#10;Description automatically generated">
            <a:extLst>
              <a:ext uri="{FF2B5EF4-FFF2-40B4-BE49-F238E27FC236}">
                <a16:creationId xmlns:a16="http://schemas.microsoft.com/office/drawing/2014/main" id="{0E178E94-0E16-821E-E8D7-191D25AC0214}"/>
              </a:ext>
            </a:extLst>
          </p:cNvPr>
          <p:cNvPicPr>
            <a:picLocks noChangeAspect="1"/>
          </p:cNvPicPr>
          <p:nvPr userDrawn="1"/>
        </p:nvPicPr>
        <p:blipFill>
          <a:blip r:embed="rId3"/>
          <a:stretch>
            <a:fillRect/>
          </a:stretch>
        </p:blipFill>
        <p:spPr>
          <a:xfrm>
            <a:off x="631188" y="366479"/>
            <a:ext cx="7158145" cy="2710551"/>
          </a:xfrm>
          <a:prstGeom prst="rect">
            <a:avLst/>
          </a:prstGeom>
        </p:spPr>
      </p:pic>
      <p:sp>
        <p:nvSpPr>
          <p:cNvPr id="18" name="Text Placeholder 17">
            <a:extLst>
              <a:ext uri="{FF2B5EF4-FFF2-40B4-BE49-F238E27FC236}">
                <a16:creationId xmlns:a16="http://schemas.microsoft.com/office/drawing/2014/main" id="{63E87545-7814-655B-85C7-CA91BEC737C6}"/>
              </a:ext>
            </a:extLst>
          </p:cNvPr>
          <p:cNvSpPr>
            <a:spLocks noGrp="1"/>
          </p:cNvSpPr>
          <p:nvPr>
            <p:ph type="body" sz="quarter" idx="12" hasCustomPrompt="1"/>
          </p:nvPr>
        </p:nvSpPr>
        <p:spPr>
          <a:xfrm>
            <a:off x="900771" y="2925456"/>
            <a:ext cx="5118100" cy="593726"/>
          </a:xfrm>
        </p:spPr>
        <p:txBody>
          <a:bodyPr/>
          <a:lstStyle>
            <a:lvl1pPr>
              <a:defRPr sz="3600" b="1" i="0">
                <a:latin typeface="Rajdhani" panose="02000000000000000000" pitchFamily="2" charset="77"/>
                <a:cs typeface="Rajdhani" panose="02000000000000000000" pitchFamily="2" charset="77"/>
              </a:defRPr>
            </a:lvl1pPr>
          </a:lstStyle>
          <a:p>
            <a:pPr lvl="0"/>
            <a:r>
              <a:rPr lang="en-US"/>
              <a:t>Title -  Rajdhani bold 36pt</a:t>
            </a:r>
          </a:p>
        </p:txBody>
      </p:sp>
      <p:sp>
        <p:nvSpPr>
          <p:cNvPr id="20" name="Text Placeholder 19">
            <a:extLst>
              <a:ext uri="{FF2B5EF4-FFF2-40B4-BE49-F238E27FC236}">
                <a16:creationId xmlns:a16="http://schemas.microsoft.com/office/drawing/2014/main" id="{2A83C6D8-6811-D0F2-9388-4BDA078A5A59}"/>
              </a:ext>
            </a:extLst>
          </p:cNvPr>
          <p:cNvSpPr>
            <a:spLocks noGrp="1"/>
          </p:cNvSpPr>
          <p:nvPr>
            <p:ph type="body" sz="quarter" idx="13" hasCustomPrompt="1"/>
          </p:nvPr>
        </p:nvSpPr>
        <p:spPr>
          <a:xfrm>
            <a:off x="894029" y="4067738"/>
            <a:ext cx="5492052" cy="446087"/>
          </a:xfrm>
        </p:spPr>
        <p:txBody>
          <a:bodyPr/>
          <a:lstStyle>
            <a:lvl1pPr>
              <a:defRPr sz="3200">
                <a:solidFill>
                  <a:srgbClr val="105A70"/>
                </a:solidFill>
                <a:latin typeface="Rajdhani" panose="02000000000000000000" pitchFamily="2" charset="77"/>
                <a:cs typeface="Rajdhani" panose="02000000000000000000" pitchFamily="2" charset="77"/>
              </a:defRPr>
            </a:lvl1pPr>
          </a:lstStyle>
          <a:p>
            <a:pPr lvl="0"/>
            <a:r>
              <a:rPr lang="en-US"/>
              <a:t>Subtitle – Rajdhani regular 32pt</a:t>
            </a:r>
          </a:p>
          <a:p>
            <a:pPr lvl="1"/>
            <a:endParaRPr lang="en-US"/>
          </a:p>
        </p:txBody>
      </p:sp>
      <p:sp>
        <p:nvSpPr>
          <p:cNvPr id="22" name="Text Placeholder 21">
            <a:extLst>
              <a:ext uri="{FF2B5EF4-FFF2-40B4-BE49-F238E27FC236}">
                <a16:creationId xmlns:a16="http://schemas.microsoft.com/office/drawing/2014/main" id="{415CAEFC-42AF-93B2-94C7-93553C3D7220}"/>
              </a:ext>
            </a:extLst>
          </p:cNvPr>
          <p:cNvSpPr>
            <a:spLocks noGrp="1"/>
          </p:cNvSpPr>
          <p:nvPr>
            <p:ph type="body" sz="quarter" idx="14" hasCustomPrompt="1"/>
          </p:nvPr>
        </p:nvSpPr>
        <p:spPr>
          <a:xfrm>
            <a:off x="894029" y="4755335"/>
            <a:ext cx="4052888" cy="776986"/>
          </a:xfrm>
        </p:spPr>
        <p:txBody>
          <a:bodyPr/>
          <a:lstStyle>
            <a:lvl1pPr>
              <a:defRPr sz="2000"/>
            </a:lvl1pPr>
          </a:lstStyle>
          <a:p>
            <a:pPr lvl="0"/>
            <a:r>
              <a:rPr lang="en-US"/>
              <a:t>Name -  Roboto regular 20pt</a:t>
            </a:r>
          </a:p>
          <a:p>
            <a:pPr lvl="0"/>
            <a:r>
              <a:rPr lang="en-US"/>
              <a:t>Job title – Roboto regular 20pt</a:t>
            </a:r>
          </a:p>
        </p:txBody>
      </p:sp>
      <p:sp>
        <p:nvSpPr>
          <p:cNvPr id="23" name="Text Placeholder 21">
            <a:extLst>
              <a:ext uri="{FF2B5EF4-FFF2-40B4-BE49-F238E27FC236}">
                <a16:creationId xmlns:a16="http://schemas.microsoft.com/office/drawing/2014/main" id="{FFAC794C-4FE0-5437-5013-DC165D14C6B8}"/>
              </a:ext>
            </a:extLst>
          </p:cNvPr>
          <p:cNvSpPr>
            <a:spLocks noGrp="1"/>
          </p:cNvSpPr>
          <p:nvPr>
            <p:ph type="body" sz="quarter" idx="15" hasCustomPrompt="1"/>
          </p:nvPr>
        </p:nvSpPr>
        <p:spPr>
          <a:xfrm>
            <a:off x="894029" y="5750158"/>
            <a:ext cx="4052888" cy="322360"/>
          </a:xfrm>
        </p:spPr>
        <p:txBody>
          <a:bodyPr>
            <a:noAutofit/>
          </a:bodyPr>
          <a:lstStyle>
            <a:lvl1pPr>
              <a:defRPr sz="2000"/>
            </a:lvl1pPr>
          </a:lstStyle>
          <a:p>
            <a:pPr lvl="0"/>
            <a:r>
              <a:rPr lang="en-US"/>
              <a:t>Date</a:t>
            </a:r>
          </a:p>
        </p:txBody>
      </p:sp>
      <p:pic>
        <p:nvPicPr>
          <p:cNvPr id="6" name="Picture 5" descr="A logo with lines and dots&#10;&#10;Description automatically generated">
            <a:extLst>
              <a:ext uri="{FF2B5EF4-FFF2-40B4-BE49-F238E27FC236}">
                <a16:creationId xmlns:a16="http://schemas.microsoft.com/office/drawing/2014/main" id="{C71B7AFF-7F85-2F1A-1AF5-194FA2E0A1DA}"/>
              </a:ext>
            </a:extLst>
          </p:cNvPr>
          <p:cNvPicPr>
            <a:picLocks noChangeAspect="1"/>
          </p:cNvPicPr>
          <p:nvPr userDrawn="1"/>
        </p:nvPicPr>
        <p:blipFill rotWithShape="1">
          <a:blip r:embed="rId4">
            <a:alphaModFix amt="15000"/>
          </a:blip>
          <a:srcRect l="10315" t="21080" r="45673" b="27533"/>
          <a:stretch/>
        </p:blipFill>
        <p:spPr>
          <a:xfrm>
            <a:off x="7597745" y="402842"/>
            <a:ext cx="4181749" cy="5901981"/>
          </a:xfrm>
          <a:prstGeom prst="rect">
            <a:avLst/>
          </a:prstGeom>
        </p:spPr>
      </p:pic>
    </p:spTree>
    <p:extLst>
      <p:ext uri="{BB962C8B-B14F-4D97-AF65-F5344CB8AC3E}">
        <p14:creationId xmlns:p14="http://schemas.microsoft.com/office/powerpoint/2010/main" val="59296585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option 1">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ACD53FE-C189-4D65-297F-1BE50C022828}"/>
              </a:ext>
            </a:extLst>
          </p:cNvPr>
          <p:cNvPicPr>
            <a:picLocks noChangeAspect="1"/>
          </p:cNvPicPr>
          <p:nvPr userDrawn="1"/>
        </p:nvPicPr>
        <p:blipFill>
          <a:blip r:embed="rId2"/>
          <a:srcRect/>
          <a:stretch/>
        </p:blipFill>
        <p:spPr>
          <a:xfrm>
            <a:off x="-48768" y="-49377"/>
            <a:ext cx="12289536" cy="6956754"/>
          </a:xfrm>
          <a:prstGeom prst="rect">
            <a:avLst/>
          </a:prstGeom>
        </p:spPr>
      </p:pic>
      <p:sp>
        <p:nvSpPr>
          <p:cNvPr id="15" name="Rectangle 14">
            <a:extLst>
              <a:ext uri="{FF2B5EF4-FFF2-40B4-BE49-F238E27FC236}">
                <a16:creationId xmlns:a16="http://schemas.microsoft.com/office/drawing/2014/main" id="{5459B324-8C02-0363-F2A7-7E8473D7759E}"/>
              </a:ext>
            </a:extLst>
          </p:cNvPr>
          <p:cNvSpPr/>
          <p:nvPr userDrawn="1"/>
        </p:nvSpPr>
        <p:spPr>
          <a:xfrm>
            <a:off x="412505" y="402843"/>
            <a:ext cx="11366989" cy="5819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t</a:t>
            </a:r>
          </a:p>
        </p:txBody>
      </p:sp>
      <p:sp>
        <p:nvSpPr>
          <p:cNvPr id="16" name="Rectangle 15">
            <a:extLst>
              <a:ext uri="{FF2B5EF4-FFF2-40B4-BE49-F238E27FC236}">
                <a16:creationId xmlns:a16="http://schemas.microsoft.com/office/drawing/2014/main" id="{92A686F9-D7B8-EF45-BFE4-780B08F7E9B7}"/>
              </a:ext>
            </a:extLst>
          </p:cNvPr>
          <p:cNvSpPr/>
          <p:nvPr userDrawn="1"/>
        </p:nvSpPr>
        <p:spPr>
          <a:xfrm>
            <a:off x="11277524" y="230083"/>
            <a:ext cx="501970" cy="501970"/>
          </a:xfrm>
          <a:prstGeom prst="rect">
            <a:avLst/>
          </a:prstGeom>
          <a:solidFill>
            <a:srgbClr val="225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18">
            <a:extLst>
              <a:ext uri="{FF2B5EF4-FFF2-40B4-BE49-F238E27FC236}">
                <a16:creationId xmlns:a16="http://schemas.microsoft.com/office/drawing/2014/main" id="{363E5F84-0B8D-05B4-F367-2004E46752D0}"/>
              </a:ext>
            </a:extLst>
          </p:cNvPr>
          <p:cNvSpPr txBox="1">
            <a:spLocks/>
          </p:cNvSpPr>
          <p:nvPr userDrawn="1"/>
        </p:nvSpPr>
        <p:spPr>
          <a:xfrm>
            <a:off x="11277524" y="302273"/>
            <a:ext cx="501971"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C1F19D1-7798-C740-9359-56265B0CF7EC}" type="slidenum">
              <a:rPr lang="en-US" sz="1400" smtClean="0">
                <a:solidFill>
                  <a:schemeClr val="bg1"/>
                </a:solidFill>
                <a:latin typeface="Roboto" panose="02000000000000000000" pitchFamily="2" charset="0"/>
                <a:ea typeface="Roboto" panose="02000000000000000000" pitchFamily="2" charset="0"/>
              </a:rPr>
              <a:pPr algn="ctr"/>
              <a:t>‹#›</a:t>
            </a:fld>
            <a:endParaRPr lang="en-US" sz="1400">
              <a:solidFill>
                <a:schemeClr val="bg1"/>
              </a:solidFill>
              <a:latin typeface="Roboto" panose="02000000000000000000" pitchFamily="2" charset="0"/>
              <a:ea typeface="Roboto" panose="02000000000000000000" pitchFamily="2" charset="0"/>
            </a:endParaRPr>
          </a:p>
        </p:txBody>
      </p:sp>
      <p:cxnSp>
        <p:nvCxnSpPr>
          <p:cNvPr id="18" name="Straight Connector 17">
            <a:extLst>
              <a:ext uri="{FF2B5EF4-FFF2-40B4-BE49-F238E27FC236}">
                <a16:creationId xmlns:a16="http://schemas.microsoft.com/office/drawing/2014/main" id="{A9CF36D5-2EC5-C8F6-EFEF-DB24CA3A8CE2}"/>
              </a:ext>
            </a:extLst>
          </p:cNvPr>
          <p:cNvCxnSpPr>
            <a:cxnSpLocks/>
          </p:cNvCxnSpPr>
          <p:nvPr userDrawn="1"/>
        </p:nvCxnSpPr>
        <p:spPr>
          <a:xfrm flipV="1">
            <a:off x="6096000" y="6397210"/>
            <a:ext cx="0" cy="61319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90CE9F3E-7185-9BA0-2813-1F400A3E3856}"/>
              </a:ext>
            </a:extLst>
          </p:cNvPr>
          <p:cNvSpPr/>
          <p:nvPr userDrawn="1"/>
        </p:nvSpPr>
        <p:spPr>
          <a:xfrm>
            <a:off x="6023540" y="6368288"/>
            <a:ext cx="144925" cy="1449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346E5B10-F23E-FF10-A77D-D114BF73B0F6}"/>
              </a:ext>
            </a:extLst>
          </p:cNvPr>
          <p:cNvPicPr>
            <a:picLocks noChangeAspect="1"/>
          </p:cNvPicPr>
          <p:nvPr userDrawn="1"/>
        </p:nvPicPr>
        <p:blipFill>
          <a:blip r:embed="rId3"/>
          <a:srcRect/>
          <a:stretch/>
        </p:blipFill>
        <p:spPr>
          <a:xfrm>
            <a:off x="3954105" y="6304824"/>
            <a:ext cx="1460852" cy="553176"/>
          </a:xfrm>
          <a:prstGeom prst="rect">
            <a:avLst/>
          </a:prstGeom>
        </p:spPr>
      </p:pic>
      <p:sp>
        <p:nvSpPr>
          <p:cNvPr id="21" name="TextBox 20">
            <a:extLst>
              <a:ext uri="{FF2B5EF4-FFF2-40B4-BE49-F238E27FC236}">
                <a16:creationId xmlns:a16="http://schemas.microsoft.com/office/drawing/2014/main" id="{09AAFC26-9EC9-5D04-55A0-1E61D964EFC5}"/>
              </a:ext>
            </a:extLst>
          </p:cNvPr>
          <p:cNvSpPr txBox="1"/>
          <p:nvPr userDrawn="1"/>
        </p:nvSpPr>
        <p:spPr>
          <a:xfrm>
            <a:off x="6545237" y="6455158"/>
            <a:ext cx="3037115" cy="276999"/>
          </a:xfrm>
          <a:prstGeom prst="rect">
            <a:avLst/>
          </a:prstGeom>
          <a:noFill/>
        </p:spPr>
        <p:txBody>
          <a:bodyPr wrap="square" rtlCol="0">
            <a:spAutoFit/>
          </a:bodyPr>
          <a:lstStyle/>
          <a:p>
            <a:r>
              <a:rPr lang="en-US" sz="1200" err="1">
                <a:solidFill>
                  <a:schemeClr val="bg1"/>
                </a:solidFill>
                <a:latin typeface="Roboto" panose="02000000000000000000" pitchFamily="2" charset="0"/>
                <a:ea typeface="Roboto" panose="02000000000000000000" pitchFamily="2" charset="0"/>
              </a:rPr>
              <a:t>vita.virginia.gov</a:t>
            </a:r>
            <a:endParaRPr lang="en-US" sz="1200">
              <a:solidFill>
                <a:schemeClr val="bg1"/>
              </a:solidFill>
              <a:latin typeface="Roboto" panose="02000000000000000000" pitchFamily="2" charset="0"/>
              <a:ea typeface="Roboto" panose="02000000000000000000" pitchFamily="2" charset="0"/>
            </a:endParaRPr>
          </a:p>
        </p:txBody>
      </p:sp>
      <p:sp>
        <p:nvSpPr>
          <p:cNvPr id="4" name="Text Placeholder 3">
            <a:extLst>
              <a:ext uri="{FF2B5EF4-FFF2-40B4-BE49-F238E27FC236}">
                <a16:creationId xmlns:a16="http://schemas.microsoft.com/office/drawing/2014/main" id="{62BBA9D2-5D31-A98F-B3D2-DE64B6FBC6A9}"/>
              </a:ext>
            </a:extLst>
          </p:cNvPr>
          <p:cNvSpPr>
            <a:spLocks noGrp="1"/>
          </p:cNvSpPr>
          <p:nvPr>
            <p:ph type="body" sz="quarter" idx="10" hasCustomPrompt="1"/>
          </p:nvPr>
        </p:nvSpPr>
        <p:spPr>
          <a:xfrm>
            <a:off x="685800" y="695980"/>
            <a:ext cx="7786687" cy="523220"/>
          </a:xfrm>
        </p:spPr>
        <p:txBody>
          <a:bodyPr>
            <a:normAutofit/>
          </a:bodyPr>
          <a:lstStyle>
            <a:lvl1pPr>
              <a:defRPr sz="2800" b="1" i="0">
                <a:solidFill>
                  <a:srgbClr val="105A70"/>
                </a:solidFill>
                <a:latin typeface="Roboto" panose="02000000000000000000" pitchFamily="2" charset="0"/>
                <a:ea typeface="Roboto" panose="02000000000000000000" pitchFamily="2" charset="0"/>
              </a:defRPr>
            </a:lvl1pPr>
          </a:lstStyle>
          <a:p>
            <a:pPr lvl="0"/>
            <a:r>
              <a:rPr lang="en-US"/>
              <a:t>Title (Roboto bold 28pt)</a:t>
            </a:r>
          </a:p>
        </p:txBody>
      </p:sp>
    </p:spTree>
    <p:extLst>
      <p:ext uri="{BB962C8B-B14F-4D97-AF65-F5344CB8AC3E}">
        <p14:creationId xmlns:p14="http://schemas.microsoft.com/office/powerpoint/2010/main" val="308483105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option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2293F0D-1365-B6DA-7695-693977AB9AF8}"/>
              </a:ext>
            </a:extLst>
          </p:cNvPr>
          <p:cNvSpPr/>
          <p:nvPr userDrawn="1"/>
        </p:nvSpPr>
        <p:spPr>
          <a:xfrm>
            <a:off x="11277524" y="230083"/>
            <a:ext cx="501970" cy="501970"/>
          </a:xfrm>
          <a:prstGeom prst="rect">
            <a:avLst/>
          </a:prstGeom>
          <a:solidFill>
            <a:srgbClr val="225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18">
            <a:extLst>
              <a:ext uri="{FF2B5EF4-FFF2-40B4-BE49-F238E27FC236}">
                <a16:creationId xmlns:a16="http://schemas.microsoft.com/office/drawing/2014/main" id="{F1D88A22-2044-F4FD-8192-9F884EAFBD76}"/>
              </a:ext>
            </a:extLst>
          </p:cNvPr>
          <p:cNvSpPr txBox="1">
            <a:spLocks/>
          </p:cNvSpPr>
          <p:nvPr userDrawn="1"/>
        </p:nvSpPr>
        <p:spPr>
          <a:xfrm>
            <a:off x="11277524" y="302273"/>
            <a:ext cx="501971"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3C1F19D1-7798-C740-9359-56265B0CF7EC}" type="slidenum">
              <a:rPr lang="en-US" sz="1400" smtClean="0">
                <a:solidFill>
                  <a:schemeClr val="bg1"/>
                </a:solidFill>
                <a:latin typeface="Roboto" panose="02000000000000000000" pitchFamily="2" charset="0"/>
                <a:ea typeface="Roboto" panose="02000000000000000000" pitchFamily="2" charset="0"/>
              </a:rPr>
              <a:pPr algn="ctr"/>
              <a:t>‹#›</a:t>
            </a:fld>
            <a:endParaRPr lang="en-US" sz="1400">
              <a:solidFill>
                <a:schemeClr val="bg1"/>
              </a:solidFill>
              <a:latin typeface="Roboto" panose="02000000000000000000" pitchFamily="2" charset="0"/>
              <a:ea typeface="Roboto" panose="02000000000000000000" pitchFamily="2" charset="0"/>
            </a:endParaRPr>
          </a:p>
        </p:txBody>
      </p:sp>
      <p:cxnSp>
        <p:nvCxnSpPr>
          <p:cNvPr id="9" name="Straight Connector 8">
            <a:extLst>
              <a:ext uri="{FF2B5EF4-FFF2-40B4-BE49-F238E27FC236}">
                <a16:creationId xmlns:a16="http://schemas.microsoft.com/office/drawing/2014/main" id="{FA6D4C0A-18B5-F947-6855-19296F082836}"/>
              </a:ext>
            </a:extLst>
          </p:cNvPr>
          <p:cNvCxnSpPr>
            <a:cxnSpLocks/>
          </p:cNvCxnSpPr>
          <p:nvPr userDrawn="1"/>
        </p:nvCxnSpPr>
        <p:spPr>
          <a:xfrm flipV="1">
            <a:off x="6096000" y="6382696"/>
            <a:ext cx="0" cy="475307"/>
          </a:xfrm>
          <a:prstGeom prst="line">
            <a:avLst/>
          </a:prstGeom>
          <a:ln w="57150">
            <a:solidFill>
              <a:srgbClr val="28798C"/>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19912442-51C8-57D1-295D-DC05303CC1AF}"/>
              </a:ext>
            </a:extLst>
          </p:cNvPr>
          <p:cNvSpPr/>
          <p:nvPr userDrawn="1"/>
        </p:nvSpPr>
        <p:spPr>
          <a:xfrm>
            <a:off x="6023540" y="6310232"/>
            <a:ext cx="144925" cy="144925"/>
          </a:xfrm>
          <a:prstGeom prst="ellipse">
            <a:avLst/>
          </a:prstGeom>
          <a:solidFill>
            <a:srgbClr val="2879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Text&#10;&#10;Description automatically generated">
            <a:extLst>
              <a:ext uri="{FF2B5EF4-FFF2-40B4-BE49-F238E27FC236}">
                <a16:creationId xmlns:a16="http://schemas.microsoft.com/office/drawing/2014/main" id="{2C287E82-8360-73BA-D5D8-A9183CEE32F6}"/>
              </a:ext>
            </a:extLst>
          </p:cNvPr>
          <p:cNvPicPr>
            <a:picLocks noChangeAspect="1"/>
          </p:cNvPicPr>
          <p:nvPr userDrawn="1"/>
        </p:nvPicPr>
        <p:blipFill>
          <a:blip r:embed="rId2"/>
          <a:stretch>
            <a:fillRect/>
          </a:stretch>
        </p:blipFill>
        <p:spPr>
          <a:xfrm>
            <a:off x="4019344" y="6387902"/>
            <a:ext cx="1321480" cy="382330"/>
          </a:xfrm>
          <a:prstGeom prst="rect">
            <a:avLst/>
          </a:prstGeom>
        </p:spPr>
      </p:pic>
      <p:sp>
        <p:nvSpPr>
          <p:cNvPr id="12" name="TextBox 11">
            <a:extLst>
              <a:ext uri="{FF2B5EF4-FFF2-40B4-BE49-F238E27FC236}">
                <a16:creationId xmlns:a16="http://schemas.microsoft.com/office/drawing/2014/main" id="{9D953EF7-32CA-79CB-911B-27E9E64C5B7A}"/>
              </a:ext>
            </a:extLst>
          </p:cNvPr>
          <p:cNvSpPr txBox="1"/>
          <p:nvPr userDrawn="1"/>
        </p:nvSpPr>
        <p:spPr>
          <a:xfrm>
            <a:off x="6545237" y="6455158"/>
            <a:ext cx="3037115" cy="276999"/>
          </a:xfrm>
          <a:prstGeom prst="rect">
            <a:avLst/>
          </a:prstGeom>
          <a:noFill/>
        </p:spPr>
        <p:txBody>
          <a:bodyPr wrap="square" rtlCol="0">
            <a:spAutoFit/>
          </a:bodyPr>
          <a:lstStyle/>
          <a:p>
            <a:r>
              <a:rPr lang="en-US" sz="1200" err="1">
                <a:solidFill>
                  <a:srgbClr val="404042"/>
                </a:solidFill>
                <a:latin typeface="Roboto" panose="02000000000000000000" pitchFamily="2" charset="0"/>
                <a:ea typeface="Roboto" panose="02000000000000000000" pitchFamily="2" charset="0"/>
              </a:rPr>
              <a:t>vita.virginia.gov</a:t>
            </a:r>
            <a:endParaRPr lang="en-US" sz="1200">
              <a:solidFill>
                <a:srgbClr val="404042"/>
              </a:solidFill>
              <a:latin typeface="Roboto" panose="02000000000000000000" pitchFamily="2" charset="0"/>
              <a:ea typeface="Roboto" panose="02000000000000000000" pitchFamily="2" charset="0"/>
            </a:endParaRPr>
          </a:p>
        </p:txBody>
      </p:sp>
      <p:grpSp>
        <p:nvGrpSpPr>
          <p:cNvPr id="13" name="Group 12">
            <a:extLst>
              <a:ext uri="{FF2B5EF4-FFF2-40B4-BE49-F238E27FC236}">
                <a16:creationId xmlns:a16="http://schemas.microsoft.com/office/drawing/2014/main" id="{6873EFF7-D240-103B-8739-5DB0FA04E56F}"/>
              </a:ext>
            </a:extLst>
          </p:cNvPr>
          <p:cNvGrpSpPr/>
          <p:nvPr userDrawn="1"/>
        </p:nvGrpSpPr>
        <p:grpSpPr>
          <a:xfrm>
            <a:off x="193575" y="551543"/>
            <a:ext cx="11800030" cy="6066971"/>
            <a:chOff x="193575" y="551543"/>
            <a:chExt cx="11800030" cy="6066971"/>
          </a:xfrm>
        </p:grpSpPr>
        <p:cxnSp>
          <p:nvCxnSpPr>
            <p:cNvPr id="14" name="Straight Connector 13">
              <a:extLst>
                <a:ext uri="{FF2B5EF4-FFF2-40B4-BE49-F238E27FC236}">
                  <a16:creationId xmlns:a16="http://schemas.microsoft.com/office/drawing/2014/main" id="{C79468A9-5793-C68A-AF8F-B1347DB9033E}"/>
                </a:ext>
              </a:extLst>
            </p:cNvPr>
            <p:cNvCxnSpPr>
              <a:cxnSpLocks/>
            </p:cNvCxnSpPr>
            <p:nvPr/>
          </p:nvCxnSpPr>
          <p:spPr>
            <a:xfrm flipH="1">
              <a:off x="193575" y="551543"/>
              <a:ext cx="227339" cy="0"/>
            </a:xfrm>
            <a:prstGeom prst="line">
              <a:avLst/>
            </a:prstGeom>
            <a:ln w="19050">
              <a:solidFill>
                <a:srgbClr val="005E6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122424D-8900-DE69-70CF-C0CED7B7E224}"/>
                </a:ext>
              </a:extLst>
            </p:cNvPr>
            <p:cNvCxnSpPr/>
            <p:nvPr/>
          </p:nvCxnSpPr>
          <p:spPr>
            <a:xfrm>
              <a:off x="203200" y="551543"/>
              <a:ext cx="0" cy="6066971"/>
            </a:xfrm>
            <a:prstGeom prst="line">
              <a:avLst/>
            </a:prstGeom>
            <a:ln w="19050">
              <a:solidFill>
                <a:srgbClr val="005E6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44A2EA7-A09C-2E0E-2576-57E6FF34A3E8}"/>
                </a:ext>
              </a:extLst>
            </p:cNvPr>
            <p:cNvCxnSpPr>
              <a:cxnSpLocks/>
            </p:cNvCxnSpPr>
            <p:nvPr/>
          </p:nvCxnSpPr>
          <p:spPr>
            <a:xfrm flipH="1">
              <a:off x="193575" y="6618514"/>
              <a:ext cx="3184892" cy="0"/>
            </a:xfrm>
            <a:prstGeom prst="line">
              <a:avLst/>
            </a:prstGeom>
            <a:ln w="19050">
              <a:solidFill>
                <a:srgbClr val="005E6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4ACE37A-D4B9-5C5F-43B7-6AB9C809E47B}"/>
                </a:ext>
              </a:extLst>
            </p:cNvPr>
            <p:cNvCxnSpPr>
              <a:cxnSpLocks/>
            </p:cNvCxnSpPr>
            <p:nvPr/>
          </p:nvCxnSpPr>
          <p:spPr>
            <a:xfrm flipH="1">
              <a:off x="8808713" y="6613242"/>
              <a:ext cx="3184892" cy="0"/>
            </a:xfrm>
            <a:prstGeom prst="line">
              <a:avLst/>
            </a:prstGeom>
            <a:ln w="19050">
              <a:solidFill>
                <a:srgbClr val="005E6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B3982C1-93DD-DF02-8359-956D15224C7F}"/>
                </a:ext>
              </a:extLst>
            </p:cNvPr>
            <p:cNvCxnSpPr/>
            <p:nvPr/>
          </p:nvCxnSpPr>
          <p:spPr>
            <a:xfrm>
              <a:off x="11980715" y="551543"/>
              <a:ext cx="0" cy="6066971"/>
            </a:xfrm>
            <a:prstGeom prst="line">
              <a:avLst/>
            </a:prstGeom>
            <a:ln w="19050">
              <a:solidFill>
                <a:srgbClr val="005E6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A4C86FB-1E94-3AED-0C74-E2309559B4B3}"/>
                </a:ext>
              </a:extLst>
            </p:cNvPr>
            <p:cNvCxnSpPr>
              <a:cxnSpLocks/>
            </p:cNvCxnSpPr>
            <p:nvPr/>
          </p:nvCxnSpPr>
          <p:spPr>
            <a:xfrm flipH="1">
              <a:off x="11824023" y="551543"/>
              <a:ext cx="169582" cy="0"/>
            </a:xfrm>
            <a:prstGeom prst="line">
              <a:avLst/>
            </a:prstGeom>
            <a:ln w="19050">
              <a:solidFill>
                <a:srgbClr val="005E6E"/>
              </a:solidFill>
            </a:ln>
          </p:spPr>
          <p:style>
            <a:lnRef idx="1">
              <a:schemeClr val="accent1"/>
            </a:lnRef>
            <a:fillRef idx="0">
              <a:schemeClr val="accent1"/>
            </a:fillRef>
            <a:effectRef idx="0">
              <a:schemeClr val="accent1"/>
            </a:effectRef>
            <a:fontRef idx="minor">
              <a:schemeClr val="tx1"/>
            </a:fontRef>
          </p:style>
        </p:cxnSp>
      </p:grpSp>
      <p:sp>
        <p:nvSpPr>
          <p:cNvPr id="2" name="Text Placeholder 3">
            <a:extLst>
              <a:ext uri="{FF2B5EF4-FFF2-40B4-BE49-F238E27FC236}">
                <a16:creationId xmlns:a16="http://schemas.microsoft.com/office/drawing/2014/main" id="{FCC791E5-B9E2-CB6D-36B8-9D321D297C1A}"/>
              </a:ext>
            </a:extLst>
          </p:cNvPr>
          <p:cNvSpPr>
            <a:spLocks noGrp="1"/>
          </p:cNvSpPr>
          <p:nvPr>
            <p:ph type="body" sz="quarter" idx="10" hasCustomPrompt="1"/>
          </p:nvPr>
        </p:nvSpPr>
        <p:spPr>
          <a:xfrm>
            <a:off x="622134" y="384446"/>
            <a:ext cx="7786687" cy="523220"/>
          </a:xfrm>
        </p:spPr>
        <p:txBody>
          <a:bodyPr>
            <a:normAutofit/>
          </a:bodyPr>
          <a:lstStyle>
            <a:lvl1pPr>
              <a:defRPr sz="2800" b="1" i="0">
                <a:solidFill>
                  <a:srgbClr val="105A70"/>
                </a:solidFill>
                <a:latin typeface="Roboto" panose="02000000000000000000" pitchFamily="2" charset="0"/>
                <a:ea typeface="Roboto" panose="02000000000000000000" pitchFamily="2" charset="0"/>
              </a:defRPr>
            </a:lvl1pPr>
          </a:lstStyle>
          <a:p>
            <a:pPr lvl="0"/>
            <a:r>
              <a:rPr lang="en-US"/>
              <a:t>Title (Roboto bold 28pt)</a:t>
            </a:r>
          </a:p>
        </p:txBody>
      </p:sp>
    </p:spTree>
    <p:extLst>
      <p:ext uri="{BB962C8B-B14F-4D97-AF65-F5344CB8AC3E}">
        <p14:creationId xmlns:p14="http://schemas.microsoft.com/office/powerpoint/2010/main" val="3313550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794FFE4-6E9D-0215-09CA-B5D69762003D}"/>
              </a:ext>
            </a:extLst>
          </p:cNvPr>
          <p:cNvPicPr>
            <a:picLocks noChangeAspect="1"/>
          </p:cNvPicPr>
          <p:nvPr userDrawn="1"/>
        </p:nvPicPr>
        <p:blipFill>
          <a:blip r:embed="rId2"/>
          <a:stretch>
            <a:fillRect/>
          </a:stretch>
        </p:blipFill>
        <p:spPr>
          <a:xfrm>
            <a:off x="5627954" y="-131988"/>
            <a:ext cx="6798250" cy="7121976"/>
          </a:xfrm>
          <a:prstGeom prst="rect">
            <a:avLst/>
          </a:prstGeom>
        </p:spPr>
      </p:pic>
      <p:pic>
        <p:nvPicPr>
          <p:cNvPr id="7" name="Picture 6">
            <a:extLst>
              <a:ext uri="{FF2B5EF4-FFF2-40B4-BE49-F238E27FC236}">
                <a16:creationId xmlns:a16="http://schemas.microsoft.com/office/drawing/2014/main" id="{E93706E4-507A-5984-E70B-ADFB4BC017E2}"/>
              </a:ext>
            </a:extLst>
          </p:cNvPr>
          <p:cNvPicPr>
            <a:picLocks noChangeAspect="1"/>
          </p:cNvPicPr>
          <p:nvPr userDrawn="1"/>
        </p:nvPicPr>
        <p:blipFill>
          <a:blip r:embed="rId3">
            <a:lum contrast="20000"/>
          </a:blip>
          <a:stretch>
            <a:fillRect/>
          </a:stretch>
        </p:blipFill>
        <p:spPr>
          <a:xfrm flipH="1">
            <a:off x="-188884" y="-85725"/>
            <a:ext cx="10281883" cy="7029450"/>
          </a:xfrm>
          <a:prstGeom prst="rect">
            <a:avLst/>
          </a:prstGeom>
        </p:spPr>
      </p:pic>
    </p:spTree>
    <p:extLst>
      <p:ext uri="{BB962C8B-B14F-4D97-AF65-F5344CB8AC3E}">
        <p14:creationId xmlns:p14="http://schemas.microsoft.com/office/powerpoint/2010/main" val="1187187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91789553"/>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18E5AB-6A76-9B41-C9C2-2C20E50454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E2F19C9-7866-C932-5463-0BAF28814AB8}"/>
              </a:ext>
            </a:extLst>
          </p:cNvPr>
          <p:cNvSpPr>
            <a:spLocks noGrp="1"/>
          </p:cNvSpPr>
          <p:nvPr>
            <p:ph type="body" idx="1"/>
          </p:nvPr>
        </p:nvSpPr>
        <p:spPr>
          <a:xfrm>
            <a:off x="6243144" y="1825625"/>
            <a:ext cx="5110655" cy="4351338"/>
          </a:xfrm>
          <a:prstGeom prst="rect">
            <a:avLst/>
          </a:prstGeom>
        </p:spPr>
        <p:txBody>
          <a:bodyPr vert="horz" lIns="91440" tIns="45720" rIns="91440" bIns="45720" rtlCol="0">
            <a:normAutofit/>
          </a:bodyPr>
          <a:lstStyle/>
          <a:p>
            <a:r>
              <a:rPr lang="en-US" sz="2800" b="1" u="none" strike="noStrike">
                <a:solidFill>
                  <a:srgbClr val="414042"/>
                </a:solidFill>
                <a:effectLst/>
                <a:latin typeface="Rajdhani" panose="02000000000000000000" pitchFamily="2" charset="77"/>
                <a:cs typeface="Rajdhani" panose="02000000000000000000" pitchFamily="2" charset="77"/>
              </a:rPr>
              <a:t>Title- Rajdhani 36pt</a:t>
            </a:r>
            <a:endParaRPr lang="en-US" sz="1200" b="1">
              <a:solidFill>
                <a:srgbClr val="414042"/>
              </a:solidFill>
              <a:latin typeface="Rajdhani" panose="02000000000000000000" pitchFamily="2" charset="77"/>
              <a:cs typeface="Rajdhani" panose="02000000000000000000" pitchFamily="2" charset="77"/>
            </a:endParaRP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CD76A3-FD2F-E598-2AA8-5D7F373DF4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5B1F82-4CF7-B14E-A36B-E97882721B01}" type="datetimeFigureOut">
              <a:rPr lang="en-US" smtClean="0"/>
              <a:t>10/9/2024</a:t>
            </a:fld>
            <a:endParaRPr lang="en-US"/>
          </a:p>
        </p:txBody>
      </p:sp>
      <p:sp>
        <p:nvSpPr>
          <p:cNvPr id="5" name="Footer Placeholder 4">
            <a:extLst>
              <a:ext uri="{FF2B5EF4-FFF2-40B4-BE49-F238E27FC236}">
                <a16:creationId xmlns:a16="http://schemas.microsoft.com/office/drawing/2014/main" id="{A57D54DC-D535-8602-CDBE-CABBEA721D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86B318-614B-EF07-0E40-9050CDF544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3AE36-7C57-5049-A884-C0AA41E6D933}" type="slidenum">
              <a:rPr lang="en-US" smtClean="0"/>
              <a:t>‹#›</a:t>
            </a:fld>
            <a:endParaRPr lang="en-US"/>
          </a:p>
        </p:txBody>
      </p:sp>
    </p:spTree>
    <p:extLst>
      <p:ext uri="{BB962C8B-B14F-4D97-AF65-F5344CB8AC3E}">
        <p14:creationId xmlns:p14="http://schemas.microsoft.com/office/powerpoint/2010/main" val="3693717608"/>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1" r:id="rId4"/>
    <p:sldLayoutId id="2147483654" r:id="rId5"/>
    <p:sldLayoutId id="2147483655" r:id="rId6"/>
  </p:sldLayoutIdLst>
  <p:txStyles>
    <p:titleStyle>
      <a:lvl1pPr algn="l" defTabSz="914400" rtl="0" eaLnBrk="1" latinLnBrk="0" hangingPunct="1">
        <a:lnSpc>
          <a:spcPct val="90000"/>
        </a:lnSpc>
        <a:spcBef>
          <a:spcPct val="0"/>
        </a:spcBef>
        <a:buNone/>
        <a:defRPr sz="4400" b="1" i="0" kern="1200">
          <a:solidFill>
            <a:srgbClr val="105A70"/>
          </a:solidFill>
          <a:latin typeface="Roboto" panose="02000000000000000000" pitchFamily="2" charset="0"/>
          <a:ea typeface="Roboto" panose="02000000000000000000" pitchFamily="2" charset="0"/>
          <a:cs typeface="+mj-cs"/>
        </a:defRPr>
      </a:lvl1pPr>
    </p:titleStyle>
    <p:bodyStyle>
      <a:lvl1pPr marL="0" indent="0" algn="l" defTabSz="914400" rtl="0" eaLnBrk="1" latinLnBrk="0" hangingPunct="1">
        <a:lnSpc>
          <a:spcPct val="90000"/>
        </a:lnSpc>
        <a:spcBef>
          <a:spcPts val="1000"/>
        </a:spcBef>
        <a:buClr>
          <a:srgbClr val="920075"/>
        </a:buClr>
        <a:buFont typeface="Arial" panose="020B0604020202020204" pitchFamily="34" charset="0"/>
        <a:buNone/>
        <a:defRPr sz="1800" kern="1200">
          <a:solidFill>
            <a:srgbClr val="414042"/>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920075"/>
        </a:buClr>
        <a:buFont typeface="Arial" panose="020B0604020202020204" pitchFamily="34" charset="0"/>
        <a:buChar char="•"/>
        <a:defRPr sz="2400" kern="1200">
          <a:solidFill>
            <a:srgbClr val="414042"/>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920075"/>
        </a:buClr>
        <a:buFont typeface="Arial" panose="020B0604020202020204" pitchFamily="34" charset="0"/>
        <a:buChar char="•"/>
        <a:defRPr sz="2000" kern="1200">
          <a:solidFill>
            <a:srgbClr val="414042"/>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920075"/>
        </a:buClr>
        <a:buFont typeface="Arial" panose="020B0604020202020204" pitchFamily="34" charset="0"/>
        <a:buChar char="•"/>
        <a:defRPr sz="2000" kern="1200">
          <a:solidFill>
            <a:srgbClr val="414042"/>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920075"/>
        </a:buClr>
        <a:buFont typeface="Arial" panose="020B0604020202020204" pitchFamily="34" charset="0"/>
        <a:buChar char="•"/>
        <a:defRPr sz="2000" kern="1200">
          <a:solidFill>
            <a:srgbClr val="414042"/>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ada.gov/resources/web-guidance/"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www.census.gov/programs-surveys/saipe.html"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0B8F47D-265C-FE4C-5E7E-9CC627CDF1B4}"/>
              </a:ext>
            </a:extLst>
          </p:cNvPr>
          <p:cNvSpPr txBox="1"/>
          <p:nvPr/>
        </p:nvSpPr>
        <p:spPr>
          <a:xfrm>
            <a:off x="1256696" y="3006167"/>
            <a:ext cx="1535932" cy="646331"/>
          </a:xfrm>
          <a:prstGeom prst="rect">
            <a:avLst/>
          </a:prstGeom>
          <a:noFill/>
        </p:spPr>
        <p:txBody>
          <a:bodyPr wrap="square" rtlCol="0">
            <a:spAutoFit/>
          </a:bodyPr>
          <a:lstStyle/>
          <a:p>
            <a:r>
              <a:rPr lang="en-US" sz="3600" u="none" strike="noStrike">
                <a:solidFill>
                  <a:schemeClr val="bg1"/>
                </a:solidFill>
                <a:effectLst/>
                <a:latin typeface="Rajdhani" panose="02000000000000000000" pitchFamily="2" charset="77"/>
                <a:cs typeface="Rajdhani" panose="02000000000000000000" pitchFamily="2" charset="77"/>
              </a:rPr>
              <a:t>IMAGE</a:t>
            </a:r>
            <a:endParaRPr lang="en-US" sz="1600">
              <a:solidFill>
                <a:schemeClr val="bg1"/>
              </a:solidFill>
              <a:latin typeface="Rajdhani" panose="02000000000000000000" pitchFamily="2" charset="77"/>
              <a:cs typeface="Rajdhani" panose="02000000000000000000" pitchFamily="2" charset="77"/>
            </a:endParaRPr>
          </a:p>
        </p:txBody>
      </p:sp>
      <p:sp>
        <p:nvSpPr>
          <p:cNvPr id="9" name="Text Placeholder 8">
            <a:extLst>
              <a:ext uri="{FF2B5EF4-FFF2-40B4-BE49-F238E27FC236}">
                <a16:creationId xmlns:a16="http://schemas.microsoft.com/office/drawing/2014/main" id="{7399B764-445D-B882-5C59-0BB35D0677B3}"/>
              </a:ext>
            </a:extLst>
          </p:cNvPr>
          <p:cNvSpPr>
            <a:spLocks noGrp="1"/>
          </p:cNvSpPr>
          <p:nvPr>
            <p:ph type="body" sz="quarter" idx="12"/>
          </p:nvPr>
        </p:nvSpPr>
        <p:spPr>
          <a:xfrm>
            <a:off x="891700" y="3335764"/>
            <a:ext cx="6506027" cy="1035464"/>
          </a:xfrm>
        </p:spPr>
        <p:txBody>
          <a:bodyPr vert="horz" lIns="91440" tIns="45720" rIns="91440" bIns="45720" rtlCol="0" anchor="t">
            <a:normAutofit/>
          </a:bodyPr>
          <a:lstStyle/>
          <a:p>
            <a:r>
              <a:rPr lang="en-US" dirty="0">
                <a:latin typeface="Rajdhani"/>
                <a:ea typeface="Roboto"/>
              </a:rPr>
              <a:t>ADA Title II Update</a:t>
            </a:r>
            <a:endParaRPr lang="en-US" dirty="0"/>
          </a:p>
        </p:txBody>
      </p:sp>
      <p:sp>
        <p:nvSpPr>
          <p:cNvPr id="10" name="Text Placeholder 9">
            <a:extLst>
              <a:ext uri="{FF2B5EF4-FFF2-40B4-BE49-F238E27FC236}">
                <a16:creationId xmlns:a16="http://schemas.microsoft.com/office/drawing/2014/main" id="{1B004BB7-1429-4C4D-AB1D-FB87AA645A3A}"/>
              </a:ext>
            </a:extLst>
          </p:cNvPr>
          <p:cNvSpPr>
            <a:spLocks noGrp="1"/>
          </p:cNvSpPr>
          <p:nvPr>
            <p:ph type="body" sz="quarter" idx="13"/>
          </p:nvPr>
        </p:nvSpPr>
        <p:spPr>
          <a:xfrm>
            <a:off x="889161" y="3965684"/>
            <a:ext cx="5817172" cy="446087"/>
          </a:xfrm>
        </p:spPr>
        <p:txBody>
          <a:bodyPr vert="horz" lIns="91440" tIns="45720" rIns="91440" bIns="45720" rtlCol="0" anchor="t">
            <a:normAutofit/>
          </a:bodyPr>
          <a:lstStyle/>
          <a:p>
            <a:r>
              <a:rPr lang="en-US" sz="2500" dirty="0">
                <a:latin typeface="Rajdhani"/>
                <a:ea typeface="Roboto"/>
              </a:rPr>
              <a:t>Preparing for 2026</a:t>
            </a:r>
            <a:endParaRPr lang="en-US" dirty="0"/>
          </a:p>
        </p:txBody>
      </p:sp>
      <p:sp>
        <p:nvSpPr>
          <p:cNvPr id="12" name="Text Placeholder 11">
            <a:extLst>
              <a:ext uri="{FF2B5EF4-FFF2-40B4-BE49-F238E27FC236}">
                <a16:creationId xmlns:a16="http://schemas.microsoft.com/office/drawing/2014/main" id="{55753969-A3BD-83AF-7FE4-8C330BB6994E}"/>
              </a:ext>
            </a:extLst>
          </p:cNvPr>
          <p:cNvSpPr>
            <a:spLocks noGrp="1"/>
          </p:cNvSpPr>
          <p:nvPr>
            <p:ph type="body" sz="quarter" idx="14"/>
          </p:nvPr>
        </p:nvSpPr>
        <p:spPr/>
        <p:txBody>
          <a:bodyPr vert="horz" lIns="91440" tIns="45720" rIns="91440" bIns="45720" rtlCol="0" anchor="t">
            <a:normAutofit/>
          </a:bodyPr>
          <a:lstStyle/>
          <a:p>
            <a:r>
              <a:rPr lang="en-US" dirty="0">
                <a:latin typeface="Roboto"/>
                <a:ea typeface="Roboto"/>
                <a:cs typeface="Roboto"/>
              </a:rPr>
              <a:t>Michelle Pinsky, UX Designer</a:t>
            </a:r>
            <a:endParaRPr lang="en-US" dirty="0">
              <a:cs typeface="Roboto"/>
            </a:endParaRPr>
          </a:p>
        </p:txBody>
      </p:sp>
      <p:sp>
        <p:nvSpPr>
          <p:cNvPr id="14" name="Text Placeholder 13">
            <a:extLst>
              <a:ext uri="{FF2B5EF4-FFF2-40B4-BE49-F238E27FC236}">
                <a16:creationId xmlns:a16="http://schemas.microsoft.com/office/drawing/2014/main" id="{1C737ABC-1A9D-B2EA-B60B-C7E539F4C9CD}"/>
              </a:ext>
            </a:extLst>
          </p:cNvPr>
          <p:cNvSpPr>
            <a:spLocks noGrp="1"/>
          </p:cNvSpPr>
          <p:nvPr>
            <p:ph type="body" sz="quarter" idx="15"/>
          </p:nvPr>
        </p:nvSpPr>
        <p:spPr/>
        <p:txBody>
          <a:bodyPr vert="horz" lIns="91440" tIns="45720" rIns="91440" bIns="45720" rtlCol="0" anchor="t">
            <a:normAutofit fontScale="92500" lnSpcReduction="20000"/>
          </a:bodyPr>
          <a:lstStyle/>
          <a:p>
            <a:r>
              <a:rPr lang="en-US" dirty="0">
                <a:latin typeface="Roboto"/>
                <a:ea typeface="Roboto"/>
                <a:cs typeface="Roboto"/>
              </a:rPr>
              <a:t>August 27, 2024</a:t>
            </a:r>
            <a:endParaRPr lang="en-US" dirty="0"/>
          </a:p>
        </p:txBody>
      </p:sp>
    </p:spTree>
    <p:extLst>
      <p:ext uri="{BB962C8B-B14F-4D97-AF65-F5344CB8AC3E}">
        <p14:creationId xmlns:p14="http://schemas.microsoft.com/office/powerpoint/2010/main" val="219098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2529590606"/>
              </p:ext>
            </p:extLst>
          </p:nvPr>
        </p:nvGraphicFramePr>
        <p:xfrm>
          <a:off x="555061" y="713006"/>
          <a:ext cx="10893777" cy="8305800"/>
        </p:xfrm>
        <a:graphic>
          <a:graphicData uri="http://schemas.openxmlformats.org/drawingml/2006/table">
            <a:tbl>
              <a:tblPr firstRow="1" bandRow="1"/>
              <a:tblGrid>
                <a:gridCol w="10893777">
                  <a:extLst>
                    <a:ext uri="{9D8B030D-6E8A-4147-A177-3AD203B41FA5}">
                      <a16:colId xmlns:a16="http://schemas.microsoft.com/office/drawing/2014/main" val="377280143"/>
                    </a:ext>
                  </a:extLst>
                </a:gridCol>
              </a:tblGrid>
              <a:tr h="182341">
                <a:tc>
                  <a:txBody>
                    <a:bodyPr/>
                    <a:lstStyle/>
                    <a:p>
                      <a:endParaRPr lang="en-US"/>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3667760">
                <a:tc>
                  <a:txBody>
                    <a:bodyPr/>
                    <a:lstStyle/>
                    <a:p>
                      <a:pPr marL="285750" marR="0" lvl="0" indent="-285750" algn="l">
                        <a:lnSpc>
                          <a:spcPct val="100000"/>
                        </a:lnSpc>
                        <a:spcBef>
                          <a:spcPts val="1200"/>
                        </a:spcBef>
                        <a:spcAft>
                          <a:spcPts val="600"/>
                        </a:spcAft>
                        <a:buClr>
                          <a:srgbClr val="920075"/>
                        </a:buClr>
                        <a:buFont typeface="Arial"/>
                        <a:buChar char="•"/>
                      </a:pPr>
                      <a:r>
                        <a:rPr lang="en-US" sz="1700" b="1" dirty="0">
                          <a:solidFill>
                            <a:srgbClr val="414042"/>
                          </a:solidFill>
                          <a:effectLst/>
                          <a:latin typeface="Roboto"/>
                          <a:ea typeface="Roboto"/>
                          <a:cs typeface="Times New Roman"/>
                        </a:rPr>
                        <a:t>There are five different sections in the ADA, but we will specifically focus on Title II.</a:t>
                      </a:r>
                    </a:p>
                    <a:p>
                      <a:pPr marL="285750" marR="0" lvl="0" indent="-285750" algn="l">
                        <a:lnSpc>
                          <a:spcPct val="100000"/>
                        </a:lnSpc>
                        <a:spcBef>
                          <a:spcPts val="1200"/>
                        </a:spcBef>
                        <a:spcAft>
                          <a:spcPts val="600"/>
                        </a:spcAft>
                        <a:buClr>
                          <a:srgbClr val="920075"/>
                        </a:buClr>
                        <a:buFont typeface="Arial"/>
                        <a:buChar char="•"/>
                      </a:pPr>
                      <a:r>
                        <a:rPr lang="en-US" sz="1700" b="1" dirty="0">
                          <a:solidFill>
                            <a:srgbClr val="414042"/>
                          </a:solidFill>
                          <a:effectLst/>
                          <a:latin typeface="Roboto"/>
                          <a:ea typeface="Roboto"/>
                          <a:cs typeface="Times New Roman"/>
                        </a:rPr>
                        <a:t>Title II </a:t>
                      </a:r>
                      <a:r>
                        <a:rPr lang="en-US" sz="1700" b="0" dirty="0">
                          <a:solidFill>
                            <a:srgbClr val="414042"/>
                          </a:solidFill>
                          <a:effectLst/>
                          <a:latin typeface="Roboto"/>
                          <a:ea typeface="Roboto"/>
                          <a:cs typeface="Times New Roman"/>
                        </a:rPr>
                        <a:t>specifically calls out digital accessibility for governments by stating:</a:t>
                      </a:r>
                      <a:br>
                        <a:rPr lang="en-US" sz="1700" b="0" dirty="0">
                          <a:solidFill>
                            <a:srgbClr val="414042"/>
                          </a:solidFill>
                          <a:effectLst/>
                          <a:latin typeface="Roboto"/>
                          <a:ea typeface="Roboto"/>
                          <a:cs typeface="Times New Roman"/>
                        </a:rPr>
                      </a:br>
                      <a:br>
                        <a:rPr lang="en-US" sz="1700" b="0" dirty="0">
                          <a:solidFill>
                            <a:srgbClr val="414042"/>
                          </a:solidFill>
                          <a:effectLst/>
                          <a:latin typeface="Roboto"/>
                          <a:ea typeface="Roboto"/>
                          <a:cs typeface="Times New Roman"/>
                        </a:rPr>
                      </a:br>
                      <a:r>
                        <a:rPr lang="en-US" sz="1700" b="0" i="1" dirty="0">
                          <a:solidFill>
                            <a:srgbClr val="414042"/>
                          </a:solidFill>
                          <a:effectLst/>
                          <a:latin typeface="Roboto"/>
                          <a:ea typeface="Roboto"/>
                          <a:cs typeface="Times New Roman"/>
                        </a:rPr>
                        <a:t>"</a:t>
                      </a:r>
                      <a:r>
                        <a:rPr lang="en-US" sz="1700" b="0" i="1" u="none" strike="noStrike" noProof="0" dirty="0">
                          <a:solidFill>
                            <a:srgbClr val="2E2E2A"/>
                          </a:solidFill>
                          <a:effectLst/>
                          <a:latin typeface="Roboto"/>
                        </a:rPr>
                        <a:t>Title II of the ADA prohibits discrimination against people with disabilities in all services, programs, and activities of state and local governments. State and local governments must take steps to ensure that their communications with people with disabilities are as effective as their communications with others. </a:t>
                      </a:r>
                      <a:br>
                        <a:rPr lang="en-US" sz="1700" b="0" i="1" u="none" strike="noStrike" noProof="0" dirty="0">
                          <a:solidFill>
                            <a:srgbClr val="2E2E2A"/>
                          </a:solidFill>
                          <a:effectLst/>
                          <a:latin typeface="Roboto"/>
                        </a:rPr>
                      </a:br>
                      <a:br>
                        <a:rPr lang="en-US" sz="1700" b="0" i="1" u="none" strike="noStrike" noProof="0" dirty="0">
                          <a:solidFill>
                            <a:srgbClr val="2E2E2A"/>
                          </a:solidFill>
                          <a:effectLst/>
                          <a:latin typeface="Roboto"/>
                        </a:rPr>
                      </a:br>
                      <a:r>
                        <a:rPr lang="en-US" sz="1700" b="1" i="1" u="none" strike="noStrike" noProof="0" dirty="0">
                          <a:solidFill>
                            <a:srgbClr val="2E2E2A"/>
                          </a:solidFill>
                          <a:effectLst/>
                          <a:latin typeface="Roboto"/>
                        </a:rPr>
                        <a:t>For these reasons, the Department has consistently taken the position that the ADA’s requirements apply to all the services, programs, or activities of state and local governments, including those offered on the web."</a:t>
                      </a:r>
                    </a:p>
                    <a:p>
                      <a:pPr marL="285750" marR="0" lvl="0" indent="-285750" algn="l">
                        <a:lnSpc>
                          <a:spcPct val="100000"/>
                        </a:lnSpc>
                        <a:spcBef>
                          <a:spcPts val="1200"/>
                        </a:spcBef>
                        <a:spcAft>
                          <a:spcPts val="600"/>
                        </a:spcAft>
                        <a:buClr>
                          <a:srgbClr val="920075"/>
                        </a:buClr>
                        <a:buFont typeface="Arial"/>
                        <a:buChar char="•"/>
                      </a:pPr>
                      <a:r>
                        <a:rPr lang="en-US" sz="1700" b="0" i="0" u="none" strike="noStrike" noProof="0" dirty="0">
                          <a:solidFill>
                            <a:srgbClr val="2E2E2A"/>
                          </a:solidFill>
                          <a:effectLst/>
                          <a:latin typeface="Roboto"/>
                        </a:rPr>
                        <a:t>This includes any product, service, program or activity governments offer </a:t>
                      </a:r>
                      <a:r>
                        <a:rPr lang="en-US" sz="1700" b="1" i="0" u="none" strike="noStrike" noProof="0" dirty="0">
                          <a:solidFill>
                            <a:srgbClr val="2E2E2A"/>
                          </a:solidFill>
                          <a:effectLst/>
                          <a:latin typeface="Roboto"/>
                        </a:rPr>
                        <a:t>including built environments.</a:t>
                      </a:r>
                      <a:endParaRPr lang="en-US" sz="1700" b="0" i="0" u="none" strike="noStrike" noProof="0" dirty="0">
                        <a:solidFill>
                          <a:srgbClr val="2E2E2A"/>
                        </a:solidFill>
                        <a:effectLst/>
                        <a:latin typeface="Roboto"/>
                      </a:endParaRPr>
                    </a:p>
                    <a:p>
                      <a:pPr marL="285750" marR="0" lvl="0" indent="-285750" algn="l">
                        <a:lnSpc>
                          <a:spcPct val="100000"/>
                        </a:lnSpc>
                        <a:spcBef>
                          <a:spcPts val="1200"/>
                        </a:spcBef>
                        <a:spcAft>
                          <a:spcPts val="600"/>
                        </a:spcAft>
                        <a:buClr>
                          <a:srgbClr val="920075"/>
                        </a:buClr>
                        <a:buFont typeface="Arial"/>
                        <a:buChar char="•"/>
                      </a:pPr>
                      <a:r>
                        <a:rPr lang="en-US" sz="1700" b="1" i="0" u="none" strike="noStrike" noProof="0" dirty="0">
                          <a:solidFill>
                            <a:srgbClr val="2E2E2A"/>
                          </a:solidFill>
                          <a:effectLst/>
                          <a:latin typeface="Roboto"/>
                        </a:rPr>
                        <a:t>It is enforced by consumers (users) </a:t>
                      </a:r>
                      <a:r>
                        <a:rPr lang="en-US" sz="1700" b="0" i="0" u="none" strike="noStrike" noProof="0" dirty="0">
                          <a:solidFill>
                            <a:srgbClr val="2E2E2A"/>
                          </a:solidFill>
                          <a:effectLst/>
                          <a:latin typeface="Roboto"/>
                        </a:rPr>
                        <a:t>filing formal complaints.</a:t>
                      </a:r>
                      <a:endParaRPr lang="en-US"/>
                    </a:p>
                    <a:p>
                      <a:pPr marL="285750" marR="0" lvl="0" indent="-285750" algn="l">
                        <a:lnSpc>
                          <a:spcPct val="100000"/>
                        </a:lnSpc>
                        <a:spcBef>
                          <a:spcPts val="1200"/>
                        </a:spcBef>
                        <a:spcAft>
                          <a:spcPts val="600"/>
                        </a:spcAft>
                        <a:buClr>
                          <a:srgbClr val="920075"/>
                        </a:buClr>
                        <a:buFont typeface="Arial"/>
                        <a:buChar char="•"/>
                      </a:pPr>
                      <a:r>
                        <a:rPr lang="en-US" sz="1700" b="0" i="0" u="none" strike="noStrike" noProof="0" dirty="0">
                          <a:solidFill>
                            <a:srgbClr val="2E2E2A"/>
                          </a:solidFill>
                          <a:effectLst/>
                          <a:latin typeface="Roboto"/>
                        </a:rPr>
                        <a:t>You can learn more by visiting </a:t>
                      </a:r>
                      <a:r>
                        <a:rPr lang="en-US" sz="1700" b="1" i="0" u="none" strike="noStrike" noProof="0" dirty="0">
                          <a:solidFill>
                            <a:srgbClr val="2E2E2A"/>
                          </a:solidFill>
                          <a:effectLst/>
                          <a:latin typeface="Roboto"/>
                          <a:hlinkClick r:id="rId3"/>
                        </a:rPr>
                        <a:t>ADA.gov</a:t>
                      </a:r>
                      <a:r>
                        <a:rPr lang="en-US" sz="1700" b="1" i="0" u="none" strike="noStrike" noProof="0" dirty="0">
                          <a:solidFill>
                            <a:srgbClr val="2E2E2A"/>
                          </a:solidFill>
                          <a:effectLst/>
                          <a:latin typeface="Roboto"/>
                        </a:rPr>
                        <a:t>. </a:t>
                      </a:r>
                      <a:r>
                        <a:rPr lang="en-US" sz="1700" b="0" i="0" u="none" strike="noStrike" noProof="0" dirty="0">
                          <a:solidFill>
                            <a:srgbClr val="2E2E2A"/>
                          </a:solidFill>
                          <a:effectLst/>
                          <a:latin typeface="Roboto"/>
                        </a:rPr>
                        <a:t>(It is strongly encouraged state employees working in digital content give this page a read.)</a:t>
                      </a:r>
                      <a:endParaRPr lang="en-US"/>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a:xfrm>
            <a:off x="622134" y="370335"/>
            <a:ext cx="7786687" cy="424609"/>
          </a:xfrm>
        </p:spPr>
        <p:txBody>
          <a:bodyPr vert="horz" lIns="91440" tIns="45720" rIns="91440" bIns="45720" rtlCol="0" anchor="t">
            <a:normAutofit lnSpcReduction="10000"/>
          </a:bodyPr>
          <a:lstStyle/>
          <a:p>
            <a:r>
              <a:rPr lang="en-US" sz="2600" dirty="0">
                <a:latin typeface="Roboto"/>
                <a:ea typeface="Roboto"/>
                <a:cs typeface="Roboto"/>
              </a:rPr>
              <a:t>What it covers</a:t>
            </a:r>
            <a:endParaRPr lang="en-US" dirty="0"/>
          </a:p>
          <a:p>
            <a:endParaRPr lang="en-US">
              <a:cs typeface="Roboto"/>
            </a:endParaRPr>
          </a:p>
        </p:txBody>
      </p:sp>
    </p:spTree>
    <p:extLst>
      <p:ext uri="{BB962C8B-B14F-4D97-AF65-F5344CB8AC3E}">
        <p14:creationId xmlns:p14="http://schemas.microsoft.com/office/powerpoint/2010/main" val="548667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05A70"/>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8DE24FC-520F-6AD4-D2A6-BEDE3E2377C8}"/>
              </a:ext>
            </a:extLst>
          </p:cNvPr>
          <p:cNvSpPr txBox="1">
            <a:spLocks/>
          </p:cNvSpPr>
          <p:nvPr/>
        </p:nvSpPr>
        <p:spPr>
          <a:xfrm>
            <a:off x="1237" y="2476952"/>
            <a:ext cx="12176476" cy="18970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rgbClr val="105A70"/>
                </a:solidFill>
                <a:latin typeface="Roboto" panose="02000000000000000000" pitchFamily="2" charset="0"/>
                <a:ea typeface="Roboto" panose="02000000000000000000" pitchFamily="2" charset="0"/>
                <a:cs typeface="+mj-cs"/>
              </a:defRPr>
            </a:lvl1pPr>
          </a:lstStyle>
          <a:p>
            <a:pPr algn="ctr"/>
            <a:r>
              <a:rPr lang="en-US" sz="7200" dirty="0">
                <a:solidFill>
                  <a:schemeClr val="bg1"/>
                </a:solidFill>
                <a:latin typeface="Rajdhani"/>
                <a:ea typeface="Roboto"/>
              </a:rPr>
              <a:t>The update</a:t>
            </a:r>
            <a:endParaRPr lang="en-US" dirty="0"/>
          </a:p>
        </p:txBody>
      </p:sp>
    </p:spTree>
    <p:extLst>
      <p:ext uri="{BB962C8B-B14F-4D97-AF65-F5344CB8AC3E}">
        <p14:creationId xmlns:p14="http://schemas.microsoft.com/office/powerpoint/2010/main" val="37797280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4137843007"/>
              </p:ext>
            </p:extLst>
          </p:nvPr>
        </p:nvGraphicFramePr>
        <p:xfrm>
          <a:off x="555061" y="713006"/>
          <a:ext cx="10893777" cy="8473440"/>
        </p:xfrm>
        <a:graphic>
          <a:graphicData uri="http://schemas.openxmlformats.org/drawingml/2006/table">
            <a:tbl>
              <a:tblPr firstRow="1" bandRow="1"/>
              <a:tblGrid>
                <a:gridCol w="10893777">
                  <a:extLst>
                    <a:ext uri="{9D8B030D-6E8A-4147-A177-3AD203B41FA5}">
                      <a16:colId xmlns:a16="http://schemas.microsoft.com/office/drawing/2014/main" val="377280143"/>
                    </a:ext>
                  </a:extLst>
                </a:gridCol>
              </a:tblGrid>
              <a:tr h="182341">
                <a:tc>
                  <a:txBody>
                    <a:bodyPr/>
                    <a:lstStyle/>
                    <a:p>
                      <a:endParaRPr lang="en-US"/>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3847243">
                <a:tc>
                  <a:txBody>
                    <a:bodyPr/>
                    <a:lstStyle/>
                    <a:p>
                      <a:pPr marL="285750" marR="0" lvl="0" indent="-285750" algn="l">
                        <a:lnSpc>
                          <a:spcPct val="100000"/>
                        </a:lnSpc>
                        <a:spcBef>
                          <a:spcPts val="1200"/>
                        </a:spcBef>
                        <a:spcAft>
                          <a:spcPts val="600"/>
                        </a:spcAft>
                        <a:buClr>
                          <a:srgbClr val="000000"/>
                        </a:buClr>
                        <a:buFont typeface="Arial,Sans-Serif"/>
                        <a:buChar char="•"/>
                      </a:pPr>
                      <a:r>
                        <a:rPr lang="en-US" sz="2000" b="1" i="0" u="none" strike="noStrike" noProof="0" dirty="0">
                          <a:solidFill>
                            <a:srgbClr val="2E2E2A"/>
                          </a:solidFill>
                          <a:effectLst/>
                          <a:latin typeface="Roboto"/>
                        </a:rPr>
                        <a:t>Title II now mandates that </a:t>
                      </a:r>
                      <a:r>
                        <a:rPr lang="en-US" sz="2000" b="1" i="0" u="none" strike="noStrike" noProof="0" dirty="0">
                          <a:solidFill>
                            <a:srgbClr val="414042"/>
                          </a:solidFill>
                          <a:effectLst/>
                          <a:latin typeface="Roboto"/>
                        </a:rPr>
                        <a:t>state and local governments make their web content and mobile applications accessible to people with disabilities based on WCAG 2.1 AA standards by April 24, 2026.</a:t>
                      </a:r>
                    </a:p>
                    <a:p>
                      <a:pPr marL="285750" marR="0" lvl="0" indent="-285750" algn="l">
                        <a:lnSpc>
                          <a:spcPct val="100000"/>
                        </a:lnSpc>
                        <a:spcBef>
                          <a:spcPts val="1200"/>
                        </a:spcBef>
                        <a:spcAft>
                          <a:spcPts val="600"/>
                        </a:spcAft>
                        <a:buClr>
                          <a:srgbClr val="000000"/>
                        </a:buClr>
                        <a:buFont typeface="Arial,Sans-Serif"/>
                        <a:buChar char="•"/>
                      </a:pPr>
                      <a:r>
                        <a:rPr lang="en-US" sz="2000" b="0" i="0" u="none" strike="noStrike" noProof="0" dirty="0">
                          <a:solidFill>
                            <a:srgbClr val="414042"/>
                          </a:solidFill>
                          <a:effectLst/>
                          <a:latin typeface="Roboto"/>
                        </a:rPr>
                        <a:t>This update was published on April 24, 2024 by the Department of Justice.</a:t>
                      </a:r>
                      <a:endParaRPr lang="en-US" sz="2000" b="1" i="0" u="none" strike="noStrike" noProof="0" dirty="0">
                        <a:solidFill>
                          <a:srgbClr val="414042"/>
                        </a:solidFill>
                        <a:effectLst/>
                        <a:latin typeface="Roboto"/>
                      </a:endParaRPr>
                    </a:p>
                    <a:p>
                      <a:pPr marL="285750" marR="0" lvl="0" indent="-285750" algn="l">
                        <a:lnSpc>
                          <a:spcPct val="100000"/>
                        </a:lnSpc>
                        <a:spcBef>
                          <a:spcPts val="1200"/>
                        </a:spcBef>
                        <a:spcAft>
                          <a:spcPts val="600"/>
                        </a:spcAft>
                        <a:buClr>
                          <a:srgbClr val="000000"/>
                        </a:buClr>
                        <a:buFont typeface="Arial,Sans-Serif"/>
                        <a:buChar char="•"/>
                      </a:pPr>
                      <a:r>
                        <a:rPr lang="en-US" sz="2000" b="0" i="0" u="none" strike="noStrike" noProof="0" dirty="0">
                          <a:solidFill>
                            <a:srgbClr val="414042"/>
                          </a:solidFill>
                          <a:effectLst/>
                          <a:latin typeface="Roboto"/>
                        </a:rPr>
                        <a:t>This update sets a specific technical standard that state and local governments must follow in order to meet their existing obligations under Title II.</a:t>
                      </a:r>
                    </a:p>
                    <a:p>
                      <a:pPr marL="285750" marR="0" lvl="0" indent="-285750" algn="l">
                        <a:lnSpc>
                          <a:spcPct val="100000"/>
                        </a:lnSpc>
                        <a:spcBef>
                          <a:spcPts val="1200"/>
                        </a:spcBef>
                        <a:spcAft>
                          <a:spcPts val="600"/>
                        </a:spcAft>
                        <a:buClr>
                          <a:srgbClr val="000000"/>
                        </a:buClr>
                        <a:buFont typeface="Arial,Sans-Serif"/>
                        <a:buChar char="•"/>
                      </a:pPr>
                      <a:r>
                        <a:rPr lang="en-US" sz="2000" b="0" i="0" u="none" strike="noStrike" noProof="0" dirty="0">
                          <a:solidFill>
                            <a:srgbClr val="414042"/>
                          </a:solidFill>
                          <a:effectLst/>
                          <a:latin typeface="Roboto"/>
                        </a:rPr>
                        <a:t>This rule applies to web content and applications that a state or local government provides or makes available, including content made by a third-party vendor contracted by the government.</a:t>
                      </a:r>
                    </a:p>
                    <a:p>
                      <a:pPr marL="285750" marR="0" lvl="0" indent="-285750" algn="l">
                        <a:lnSpc>
                          <a:spcPct val="100000"/>
                        </a:lnSpc>
                        <a:spcBef>
                          <a:spcPts val="1200"/>
                        </a:spcBef>
                        <a:spcAft>
                          <a:spcPts val="600"/>
                        </a:spcAft>
                        <a:buClr>
                          <a:srgbClr val="000000"/>
                        </a:buClr>
                        <a:buFont typeface="Arial,Sans-Serif"/>
                        <a:buChar char="•"/>
                      </a:pPr>
                      <a:r>
                        <a:rPr lang="en-US" sz="2000" b="0" i="0" u="none" strike="noStrike" noProof="0" dirty="0">
                          <a:solidFill>
                            <a:srgbClr val="414042"/>
                          </a:solidFill>
                          <a:effectLst/>
                          <a:latin typeface="Roboto"/>
                        </a:rPr>
                        <a:t>This rule applies to content and applications that are both </a:t>
                      </a:r>
                      <a:r>
                        <a:rPr lang="en-US" sz="2000" b="1" i="0" u="none" strike="noStrike" noProof="0" dirty="0">
                          <a:solidFill>
                            <a:srgbClr val="414042"/>
                          </a:solidFill>
                          <a:effectLst/>
                          <a:latin typeface="Roboto"/>
                        </a:rPr>
                        <a:t>public-facing </a:t>
                      </a:r>
                      <a:r>
                        <a:rPr lang="en-US" sz="2000" b="0" i="0" u="none" strike="noStrike" noProof="0" dirty="0">
                          <a:solidFill>
                            <a:srgbClr val="414042"/>
                          </a:solidFill>
                          <a:effectLst/>
                          <a:latin typeface="Roboto"/>
                        </a:rPr>
                        <a:t>and </a:t>
                      </a:r>
                      <a:r>
                        <a:rPr lang="en-US" sz="2000" b="1" i="0" u="none" strike="noStrike" noProof="0" dirty="0">
                          <a:solidFill>
                            <a:srgbClr val="414042"/>
                          </a:solidFill>
                          <a:effectLst/>
                          <a:latin typeface="Roboto"/>
                        </a:rPr>
                        <a:t>internal-facing.</a:t>
                      </a:r>
                    </a:p>
                    <a:p>
                      <a:pPr marL="285750" marR="0" lvl="0" indent="-285750" algn="l">
                        <a:lnSpc>
                          <a:spcPct val="100000"/>
                        </a:lnSpc>
                        <a:spcBef>
                          <a:spcPts val="1200"/>
                        </a:spcBef>
                        <a:spcAft>
                          <a:spcPts val="600"/>
                        </a:spcAft>
                        <a:buClr>
                          <a:srgbClr val="920075"/>
                        </a:buClr>
                        <a:buFont typeface="Arial"/>
                        <a:buChar char="•"/>
                      </a:pPr>
                      <a:endParaRPr lang="en-US" sz="1700" b="1" dirty="0">
                        <a:solidFill>
                          <a:srgbClr val="414042"/>
                        </a:solidFill>
                        <a:effectLst/>
                        <a:latin typeface="Roboto"/>
                        <a:ea typeface="Roboto"/>
                        <a:cs typeface="Times New Roman"/>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a:xfrm>
            <a:off x="622134" y="370335"/>
            <a:ext cx="7786687" cy="424609"/>
          </a:xfrm>
        </p:spPr>
        <p:txBody>
          <a:bodyPr vert="horz" lIns="91440" tIns="45720" rIns="91440" bIns="45720" rtlCol="0" anchor="t">
            <a:normAutofit lnSpcReduction="10000"/>
          </a:bodyPr>
          <a:lstStyle/>
          <a:p>
            <a:r>
              <a:rPr lang="en-US" sz="2600" dirty="0">
                <a:latin typeface="Roboto"/>
                <a:ea typeface="Roboto"/>
                <a:cs typeface="Roboto"/>
              </a:rPr>
              <a:t>What is the update?</a:t>
            </a:r>
            <a:endParaRPr lang="en-US" dirty="0"/>
          </a:p>
          <a:p>
            <a:endParaRPr lang="en-US">
              <a:cs typeface="Roboto"/>
            </a:endParaRPr>
          </a:p>
        </p:txBody>
      </p:sp>
    </p:spTree>
    <p:extLst>
      <p:ext uri="{BB962C8B-B14F-4D97-AF65-F5344CB8AC3E}">
        <p14:creationId xmlns:p14="http://schemas.microsoft.com/office/powerpoint/2010/main" val="119951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3166497486"/>
              </p:ext>
            </p:extLst>
          </p:nvPr>
        </p:nvGraphicFramePr>
        <p:xfrm>
          <a:off x="555061" y="713006"/>
          <a:ext cx="10893777" cy="7691120"/>
        </p:xfrm>
        <a:graphic>
          <a:graphicData uri="http://schemas.openxmlformats.org/drawingml/2006/table">
            <a:tbl>
              <a:tblPr firstRow="1" bandRow="1"/>
              <a:tblGrid>
                <a:gridCol w="10893777">
                  <a:extLst>
                    <a:ext uri="{9D8B030D-6E8A-4147-A177-3AD203B41FA5}">
                      <a16:colId xmlns:a16="http://schemas.microsoft.com/office/drawing/2014/main" val="377280143"/>
                    </a:ext>
                  </a:extLst>
                </a:gridCol>
              </a:tblGrid>
              <a:tr h="182341">
                <a:tc>
                  <a:txBody>
                    <a:bodyPr/>
                    <a:lstStyle/>
                    <a:p>
                      <a:endParaRPr lang="en-US"/>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3667760">
                <a:tc>
                  <a:txBody>
                    <a:bodyPr/>
                    <a:lstStyle/>
                    <a:p>
                      <a:pPr marL="285750" marR="0" lvl="0" indent="-285750" algn="l">
                        <a:lnSpc>
                          <a:spcPct val="100000"/>
                        </a:lnSpc>
                        <a:spcBef>
                          <a:spcPts val="1200"/>
                        </a:spcBef>
                        <a:spcAft>
                          <a:spcPts val="600"/>
                        </a:spcAft>
                        <a:buClr>
                          <a:srgbClr val="920075"/>
                        </a:buClr>
                        <a:buFont typeface="Arial"/>
                        <a:buChar char="•"/>
                      </a:pPr>
                      <a:r>
                        <a:rPr lang="en-US" sz="1700" b="1" dirty="0">
                          <a:solidFill>
                            <a:srgbClr val="414042"/>
                          </a:solidFill>
                          <a:effectLst/>
                          <a:latin typeface="Roboto"/>
                          <a:ea typeface="Roboto"/>
                          <a:cs typeface="Times New Roman"/>
                        </a:rPr>
                        <a:t>State and local governments have within 2 or 3 years of when the rule was published on April 24, 2024 depending on their population size.</a:t>
                      </a:r>
                    </a:p>
                    <a:p>
                      <a:pPr marL="285750" marR="0" lvl="0" indent="-285750" algn="l">
                        <a:lnSpc>
                          <a:spcPct val="100000"/>
                        </a:lnSpc>
                        <a:spcBef>
                          <a:spcPts val="1200"/>
                        </a:spcBef>
                        <a:spcAft>
                          <a:spcPts val="600"/>
                        </a:spcAft>
                        <a:buClr>
                          <a:srgbClr val="920075"/>
                        </a:buClr>
                        <a:buFont typeface="Arial"/>
                        <a:buChar char="•"/>
                      </a:pPr>
                      <a:r>
                        <a:rPr lang="en-US" sz="1700" b="0" dirty="0">
                          <a:solidFill>
                            <a:srgbClr val="414042"/>
                          </a:solidFill>
                          <a:effectLst/>
                          <a:latin typeface="Roboto"/>
                          <a:ea typeface="Roboto"/>
                          <a:cs typeface="Times New Roman"/>
                        </a:rPr>
                        <a:t>School districts are not special district governments. City school districts would use their population size of their city to know when to comply. County districts would use their county population size, etc.</a:t>
                      </a:r>
                    </a:p>
                    <a:p>
                      <a:pPr marL="742950" marR="0" lvl="1" indent="-285750" algn="l">
                        <a:lnSpc>
                          <a:spcPct val="100000"/>
                        </a:lnSpc>
                        <a:spcBef>
                          <a:spcPts val="1200"/>
                        </a:spcBef>
                        <a:spcAft>
                          <a:spcPts val="600"/>
                        </a:spcAft>
                        <a:buClr>
                          <a:srgbClr val="920075"/>
                        </a:buClr>
                        <a:buFont typeface="Arial"/>
                        <a:buChar char="•"/>
                      </a:pPr>
                      <a:r>
                        <a:rPr lang="en-US" sz="1700" b="0" dirty="0">
                          <a:solidFill>
                            <a:srgbClr val="414042"/>
                          </a:solidFill>
                          <a:effectLst/>
                          <a:latin typeface="Roboto"/>
                          <a:ea typeface="Roboto"/>
                          <a:cs typeface="Times New Roman"/>
                        </a:rPr>
                        <a:t>If the school district is an independent one, it would use the population estimate in the most recent </a:t>
                      </a:r>
                      <a:r>
                        <a:rPr lang="en-US" sz="1700" b="0" dirty="0">
                          <a:solidFill>
                            <a:srgbClr val="414042"/>
                          </a:solidFill>
                          <a:effectLst/>
                          <a:latin typeface="Roboto"/>
                          <a:ea typeface="Roboto"/>
                          <a:cs typeface="Times New Roman"/>
                          <a:hlinkClick r:id="rId3"/>
                        </a:rPr>
                        <a:t>Small Area Income and Poverty Estimates</a:t>
                      </a:r>
                      <a:r>
                        <a:rPr lang="en-US" sz="1700" b="0" dirty="0">
                          <a:solidFill>
                            <a:srgbClr val="414042"/>
                          </a:solidFill>
                          <a:effectLst/>
                          <a:latin typeface="Roboto"/>
                          <a:ea typeface="Roboto"/>
                          <a:cs typeface="Times New Roman"/>
                        </a:rPr>
                        <a:t>.</a:t>
                      </a:r>
                    </a:p>
                    <a:p>
                      <a:pPr marL="285750" marR="0" lvl="0" indent="-285750" algn="l">
                        <a:lnSpc>
                          <a:spcPct val="100000"/>
                        </a:lnSpc>
                        <a:spcBef>
                          <a:spcPts val="1200"/>
                        </a:spcBef>
                        <a:spcAft>
                          <a:spcPts val="600"/>
                        </a:spcAft>
                        <a:buClr>
                          <a:srgbClr val="920075"/>
                        </a:buClr>
                        <a:buFont typeface="Arial"/>
                        <a:buChar char="•"/>
                      </a:pPr>
                      <a:r>
                        <a:rPr lang="en-US" sz="1700" b="0" dirty="0">
                          <a:solidFill>
                            <a:srgbClr val="414042"/>
                          </a:solidFill>
                          <a:effectLst/>
                          <a:latin typeface="Roboto"/>
                          <a:ea typeface="Roboto"/>
                          <a:cs typeface="Times New Roman"/>
                        </a:rPr>
                        <a:t>Universities and colleges are </a:t>
                      </a:r>
                      <a:r>
                        <a:rPr lang="en-US" sz="1700" b="1" dirty="0">
                          <a:solidFill>
                            <a:srgbClr val="414042"/>
                          </a:solidFill>
                          <a:effectLst/>
                          <a:latin typeface="Roboto"/>
                          <a:ea typeface="Roboto"/>
                          <a:cs typeface="Times New Roman"/>
                        </a:rPr>
                        <a:t>NOT EXEMPT</a:t>
                      </a:r>
                      <a:r>
                        <a:rPr lang="en-US" sz="1700" b="0" dirty="0">
                          <a:solidFill>
                            <a:srgbClr val="414042"/>
                          </a:solidFill>
                          <a:effectLst/>
                          <a:latin typeface="Roboto"/>
                          <a:ea typeface="Roboto"/>
                          <a:cs typeface="Times New Roman"/>
                        </a:rPr>
                        <a:t> and would fall under state and local government population size levels to know when to comply.</a:t>
                      </a: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a:xfrm>
            <a:off x="622134" y="370335"/>
            <a:ext cx="7786687" cy="424609"/>
          </a:xfrm>
        </p:spPr>
        <p:txBody>
          <a:bodyPr vert="horz" lIns="91440" tIns="45720" rIns="91440" bIns="45720" rtlCol="0" anchor="t">
            <a:normAutofit lnSpcReduction="10000"/>
          </a:bodyPr>
          <a:lstStyle/>
          <a:p>
            <a:r>
              <a:rPr lang="en-US" sz="2600" dirty="0">
                <a:latin typeface="Roboto"/>
                <a:ea typeface="Roboto"/>
                <a:cs typeface="Roboto"/>
              </a:rPr>
              <a:t>How long do I have to comply?</a:t>
            </a:r>
            <a:endParaRPr lang="en-US" sz="2600" dirty="0">
              <a:cs typeface="Roboto"/>
            </a:endParaRPr>
          </a:p>
          <a:p>
            <a:endParaRPr lang="en-US">
              <a:cs typeface="Roboto"/>
            </a:endParaRPr>
          </a:p>
        </p:txBody>
      </p:sp>
      <p:graphicFrame>
        <p:nvGraphicFramePr>
          <p:cNvPr id="4" name="Table 3">
            <a:extLst>
              <a:ext uri="{FF2B5EF4-FFF2-40B4-BE49-F238E27FC236}">
                <a16:creationId xmlns:a16="http://schemas.microsoft.com/office/drawing/2014/main" id="{059387DF-CD8C-139C-2324-201F0BC6F1E4}"/>
              </a:ext>
            </a:extLst>
          </p:cNvPr>
          <p:cNvGraphicFramePr>
            <a:graphicFrameLocks noGrp="1"/>
          </p:cNvGraphicFramePr>
          <p:nvPr>
            <p:extLst>
              <p:ext uri="{D42A27DB-BD31-4B8C-83A1-F6EECF244321}">
                <p14:modId xmlns:p14="http://schemas.microsoft.com/office/powerpoint/2010/main" val="1726689727"/>
              </p:ext>
            </p:extLst>
          </p:nvPr>
        </p:nvGraphicFramePr>
        <p:xfrm>
          <a:off x="807357" y="4045857"/>
          <a:ext cx="10654276" cy="2055500"/>
        </p:xfrm>
        <a:graphic>
          <a:graphicData uri="http://schemas.openxmlformats.org/drawingml/2006/table">
            <a:tbl>
              <a:tblPr firstRow="1" bandRow="1">
                <a:tableStyleId>{2D5ABB26-0587-4C30-8999-92F81FD0307C}</a:tableStyleId>
              </a:tblPr>
              <a:tblGrid>
                <a:gridCol w="4463133">
                  <a:extLst>
                    <a:ext uri="{9D8B030D-6E8A-4147-A177-3AD203B41FA5}">
                      <a16:colId xmlns:a16="http://schemas.microsoft.com/office/drawing/2014/main" val="73066638"/>
                    </a:ext>
                  </a:extLst>
                </a:gridCol>
                <a:gridCol w="6191143">
                  <a:extLst>
                    <a:ext uri="{9D8B030D-6E8A-4147-A177-3AD203B41FA5}">
                      <a16:colId xmlns:a16="http://schemas.microsoft.com/office/drawing/2014/main" val="3618707546"/>
                    </a:ext>
                  </a:extLst>
                </a:gridCol>
              </a:tblGrid>
              <a:tr h="513875">
                <a:tc>
                  <a:txBody>
                    <a:bodyPr/>
                    <a:lstStyle/>
                    <a:p>
                      <a:pPr lvl="0">
                        <a:buNone/>
                      </a:pPr>
                      <a:r>
                        <a:rPr lang="en-US" b="1" dirty="0">
                          <a:solidFill>
                            <a:srgbClr val="414042"/>
                          </a:solidFill>
                          <a:latin typeface="Roboto"/>
                        </a:rPr>
                        <a:t>State &amp; local government pop. size</a:t>
                      </a:r>
                      <a:endParaRPr lang="en-US" dirty="0"/>
                    </a:p>
                  </a:txBody>
                  <a:tcPr>
                    <a:solidFill>
                      <a:schemeClr val="bg2"/>
                    </a:solidFill>
                  </a:tcPr>
                </a:tc>
                <a:tc>
                  <a:txBody>
                    <a:bodyPr/>
                    <a:lstStyle/>
                    <a:p>
                      <a:pPr lvl="0" algn="l">
                        <a:lnSpc>
                          <a:spcPct val="100000"/>
                        </a:lnSpc>
                        <a:spcBef>
                          <a:spcPts val="0"/>
                        </a:spcBef>
                        <a:spcAft>
                          <a:spcPts val="0"/>
                        </a:spcAft>
                        <a:buNone/>
                      </a:pPr>
                      <a:r>
                        <a:rPr lang="en-US" sz="1900" b="1" i="0" u="none" strike="noStrike" noProof="0" dirty="0">
                          <a:solidFill>
                            <a:srgbClr val="414042"/>
                          </a:solidFill>
                        </a:rPr>
                        <a:t>Compliance date</a:t>
                      </a:r>
                      <a:endParaRPr lang="en-US" dirty="0"/>
                    </a:p>
                  </a:txBody>
                  <a:tcPr>
                    <a:solidFill>
                      <a:schemeClr val="bg2">
                        <a:lumMod val="90000"/>
                      </a:schemeClr>
                    </a:solidFill>
                  </a:tcPr>
                </a:tc>
                <a:extLst>
                  <a:ext uri="{0D108BD9-81ED-4DB2-BD59-A6C34878D82A}">
                    <a16:rowId xmlns:a16="http://schemas.microsoft.com/office/drawing/2014/main" val="3087804866"/>
                  </a:ext>
                </a:extLst>
              </a:tr>
              <a:tr h="513875">
                <a:tc>
                  <a:txBody>
                    <a:bodyPr/>
                    <a:lstStyle/>
                    <a:p>
                      <a:pPr lvl="0">
                        <a:buNone/>
                      </a:pPr>
                      <a:r>
                        <a:rPr lang="en-US" dirty="0">
                          <a:solidFill>
                            <a:srgbClr val="414042"/>
                          </a:solidFill>
                          <a:latin typeface="Roboto"/>
                        </a:rPr>
                        <a:t>0 to 49,999 persons</a:t>
                      </a:r>
                    </a:p>
                  </a:txBody>
                  <a:tcPr>
                    <a:solidFill>
                      <a:schemeClr val="bg2"/>
                    </a:solidFill>
                  </a:tcPr>
                </a:tc>
                <a:tc>
                  <a:txBody>
                    <a:bodyPr/>
                    <a:lstStyle/>
                    <a:p>
                      <a:r>
                        <a:rPr lang="en-US" dirty="0">
                          <a:solidFill>
                            <a:srgbClr val="414042"/>
                          </a:solidFill>
                          <a:latin typeface="Roboto"/>
                        </a:rPr>
                        <a:t>April 26, 2027</a:t>
                      </a:r>
                    </a:p>
                  </a:txBody>
                  <a:tcPr>
                    <a:solidFill>
                      <a:schemeClr val="bg2">
                        <a:lumMod val="90000"/>
                      </a:schemeClr>
                    </a:solidFill>
                  </a:tcPr>
                </a:tc>
                <a:extLst>
                  <a:ext uri="{0D108BD9-81ED-4DB2-BD59-A6C34878D82A}">
                    <a16:rowId xmlns:a16="http://schemas.microsoft.com/office/drawing/2014/main" val="4270986004"/>
                  </a:ext>
                </a:extLst>
              </a:tr>
              <a:tr h="513875">
                <a:tc>
                  <a:txBody>
                    <a:bodyPr/>
                    <a:lstStyle/>
                    <a:p>
                      <a:pPr lvl="0">
                        <a:buNone/>
                      </a:pPr>
                      <a:r>
                        <a:rPr lang="en-US" dirty="0">
                          <a:solidFill>
                            <a:srgbClr val="414042"/>
                          </a:solidFill>
                          <a:latin typeface="Roboto"/>
                        </a:rPr>
                        <a:t>Special district governments</a:t>
                      </a:r>
                    </a:p>
                  </a:txBody>
                  <a:tcPr>
                    <a:solidFill>
                      <a:schemeClr val="bg2"/>
                    </a:solidFill>
                  </a:tcPr>
                </a:tc>
                <a:tc>
                  <a:txBody>
                    <a:bodyPr/>
                    <a:lstStyle/>
                    <a:p>
                      <a:pPr lvl="0">
                        <a:buNone/>
                      </a:pPr>
                      <a:r>
                        <a:rPr lang="en-US" dirty="0">
                          <a:solidFill>
                            <a:srgbClr val="414042"/>
                          </a:solidFill>
                          <a:latin typeface="Roboto"/>
                        </a:rPr>
                        <a:t>April 26, 2027</a:t>
                      </a:r>
                    </a:p>
                  </a:txBody>
                  <a:tcPr>
                    <a:solidFill>
                      <a:schemeClr val="bg2">
                        <a:lumMod val="90000"/>
                      </a:schemeClr>
                    </a:solidFill>
                  </a:tcPr>
                </a:tc>
                <a:extLst>
                  <a:ext uri="{0D108BD9-81ED-4DB2-BD59-A6C34878D82A}">
                    <a16:rowId xmlns:a16="http://schemas.microsoft.com/office/drawing/2014/main" val="917699605"/>
                  </a:ext>
                </a:extLst>
              </a:tr>
              <a:tr h="513875">
                <a:tc>
                  <a:txBody>
                    <a:bodyPr/>
                    <a:lstStyle/>
                    <a:p>
                      <a:pPr lvl="0">
                        <a:buNone/>
                      </a:pPr>
                      <a:r>
                        <a:rPr lang="en-US" dirty="0">
                          <a:solidFill>
                            <a:srgbClr val="414042"/>
                          </a:solidFill>
                          <a:latin typeface="Roboto"/>
                        </a:rPr>
                        <a:t>50,000 or more persons</a:t>
                      </a:r>
                    </a:p>
                  </a:txBody>
                  <a:tcPr>
                    <a:solidFill>
                      <a:srgbClr val="FBD350"/>
                    </a:solidFill>
                  </a:tcPr>
                </a:tc>
                <a:tc>
                  <a:txBody>
                    <a:bodyPr/>
                    <a:lstStyle/>
                    <a:p>
                      <a:pPr lvl="0">
                        <a:buNone/>
                      </a:pPr>
                      <a:r>
                        <a:rPr lang="en-US" dirty="0">
                          <a:solidFill>
                            <a:srgbClr val="414042"/>
                          </a:solidFill>
                          <a:latin typeface="Roboto"/>
                        </a:rPr>
                        <a:t>April 24, 2026</a:t>
                      </a:r>
                    </a:p>
                  </a:txBody>
                  <a:tcPr>
                    <a:solidFill>
                      <a:srgbClr val="FBD350"/>
                    </a:solidFill>
                  </a:tcPr>
                </a:tc>
                <a:extLst>
                  <a:ext uri="{0D108BD9-81ED-4DB2-BD59-A6C34878D82A}">
                    <a16:rowId xmlns:a16="http://schemas.microsoft.com/office/drawing/2014/main" val="3340915054"/>
                  </a:ext>
                </a:extLst>
              </a:tr>
            </a:tbl>
          </a:graphicData>
        </a:graphic>
      </p:graphicFrame>
    </p:spTree>
    <p:extLst>
      <p:ext uri="{BB962C8B-B14F-4D97-AF65-F5344CB8AC3E}">
        <p14:creationId xmlns:p14="http://schemas.microsoft.com/office/powerpoint/2010/main" val="395367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1901715359"/>
              </p:ext>
            </p:extLst>
          </p:nvPr>
        </p:nvGraphicFramePr>
        <p:xfrm>
          <a:off x="537937" y="1868849"/>
          <a:ext cx="10893777" cy="7870603"/>
        </p:xfrm>
        <a:graphic>
          <a:graphicData uri="http://schemas.openxmlformats.org/drawingml/2006/table">
            <a:tbl>
              <a:tblPr firstRow="1" bandRow="1"/>
              <a:tblGrid>
                <a:gridCol w="10893777">
                  <a:extLst>
                    <a:ext uri="{9D8B030D-6E8A-4147-A177-3AD203B41FA5}">
                      <a16:colId xmlns:a16="http://schemas.microsoft.com/office/drawing/2014/main" val="377280143"/>
                    </a:ext>
                  </a:extLst>
                </a:gridCol>
              </a:tblGrid>
              <a:tr h="182341">
                <a:tc>
                  <a:txBody>
                    <a:bodyPr/>
                    <a:lstStyle/>
                    <a:p>
                      <a:endParaRPr lang="en-US"/>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3847243">
                <a:tc>
                  <a:txBody>
                    <a:bodyPr/>
                    <a:lstStyle/>
                    <a:p>
                      <a:pPr marL="0" marR="0" lvl="0" indent="0" algn="ctr">
                        <a:lnSpc>
                          <a:spcPct val="100000"/>
                        </a:lnSpc>
                        <a:spcBef>
                          <a:spcPts val="1200"/>
                        </a:spcBef>
                        <a:spcAft>
                          <a:spcPts val="600"/>
                        </a:spcAft>
                        <a:buClr>
                          <a:srgbClr val="000000"/>
                        </a:buClr>
                        <a:buNone/>
                      </a:pPr>
                      <a:r>
                        <a:rPr lang="en-US" sz="6600" b="1" i="0" u="none" strike="noStrike" noProof="0" dirty="0">
                          <a:solidFill>
                            <a:srgbClr val="414042"/>
                          </a:solidFill>
                          <a:effectLst/>
                          <a:latin typeface="Roboto"/>
                        </a:rPr>
                        <a:t>YES, NO EXCEPTION</a:t>
                      </a:r>
                    </a:p>
                    <a:p>
                      <a:pPr marL="0" marR="0" lvl="0" indent="0" algn="ctr">
                        <a:lnSpc>
                          <a:spcPct val="100000"/>
                        </a:lnSpc>
                        <a:spcBef>
                          <a:spcPts val="1200"/>
                        </a:spcBef>
                        <a:spcAft>
                          <a:spcPts val="600"/>
                        </a:spcAft>
                        <a:buNone/>
                      </a:pPr>
                      <a:r>
                        <a:rPr lang="en-US" sz="4400" b="0" i="0" u="none" strike="noStrike" noProof="0" dirty="0">
                          <a:solidFill>
                            <a:srgbClr val="414042"/>
                          </a:solidFill>
                          <a:effectLst/>
                          <a:latin typeface="Roboto"/>
                        </a:rPr>
                        <a:t>(Well, kind of)</a:t>
                      </a:r>
                      <a:endParaRPr lang="en-US" sz="6600" b="0" i="0" u="none" strike="noStrike" noProof="0" dirty="0">
                        <a:solidFill>
                          <a:srgbClr val="414042"/>
                        </a:solidFill>
                        <a:effectLst/>
                        <a:latin typeface="Roboto"/>
                      </a:endParaRPr>
                    </a:p>
                    <a:p>
                      <a:pPr marL="285750" marR="0" lvl="0" indent="-285750" algn="l">
                        <a:lnSpc>
                          <a:spcPct val="100000"/>
                        </a:lnSpc>
                        <a:spcBef>
                          <a:spcPts val="1200"/>
                        </a:spcBef>
                        <a:spcAft>
                          <a:spcPts val="600"/>
                        </a:spcAft>
                        <a:buClr>
                          <a:srgbClr val="920075"/>
                        </a:buClr>
                        <a:buFont typeface="Arial"/>
                        <a:buChar char="•"/>
                      </a:pPr>
                      <a:endParaRPr lang="en-US" sz="1700" b="1" dirty="0">
                        <a:solidFill>
                          <a:srgbClr val="414042"/>
                        </a:solidFill>
                        <a:effectLst/>
                        <a:latin typeface="Roboto"/>
                        <a:ea typeface="Roboto"/>
                        <a:cs typeface="Times New Roman"/>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a:xfrm>
            <a:off x="622134" y="370335"/>
            <a:ext cx="7786687" cy="424609"/>
          </a:xfrm>
        </p:spPr>
        <p:txBody>
          <a:bodyPr vert="horz" lIns="91440" tIns="45720" rIns="91440" bIns="45720" rtlCol="0" anchor="t">
            <a:normAutofit lnSpcReduction="10000"/>
          </a:bodyPr>
          <a:lstStyle/>
          <a:p>
            <a:r>
              <a:rPr lang="en-US" sz="2600" dirty="0">
                <a:latin typeface="Roboto"/>
                <a:ea typeface="Roboto"/>
                <a:cs typeface="Roboto"/>
              </a:rPr>
              <a:t>Do I really need to comply?</a:t>
            </a:r>
            <a:endParaRPr lang="en-US" dirty="0"/>
          </a:p>
          <a:p>
            <a:endParaRPr lang="en-US">
              <a:cs typeface="Roboto"/>
            </a:endParaRPr>
          </a:p>
        </p:txBody>
      </p:sp>
    </p:spTree>
    <p:extLst>
      <p:ext uri="{BB962C8B-B14F-4D97-AF65-F5344CB8AC3E}">
        <p14:creationId xmlns:p14="http://schemas.microsoft.com/office/powerpoint/2010/main" val="740860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05A70"/>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8DE24FC-520F-6AD4-D2A6-BEDE3E2377C8}"/>
              </a:ext>
            </a:extLst>
          </p:cNvPr>
          <p:cNvSpPr txBox="1">
            <a:spLocks/>
          </p:cNvSpPr>
          <p:nvPr/>
        </p:nvSpPr>
        <p:spPr>
          <a:xfrm>
            <a:off x="1237" y="2476952"/>
            <a:ext cx="12176476" cy="18970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rgbClr val="105A70"/>
                </a:solidFill>
                <a:latin typeface="Roboto" panose="02000000000000000000" pitchFamily="2" charset="0"/>
                <a:ea typeface="Roboto" panose="02000000000000000000" pitchFamily="2" charset="0"/>
                <a:cs typeface="+mj-cs"/>
              </a:defRPr>
            </a:lvl1pPr>
          </a:lstStyle>
          <a:p>
            <a:pPr algn="ctr"/>
            <a:r>
              <a:rPr lang="en-US" sz="7200" dirty="0">
                <a:solidFill>
                  <a:schemeClr val="bg1"/>
                </a:solidFill>
                <a:latin typeface="Rajdhani"/>
                <a:ea typeface="Roboto"/>
              </a:rPr>
              <a:t>The Exceptions</a:t>
            </a:r>
            <a:endParaRPr lang="en-US" dirty="0">
              <a:solidFill>
                <a:schemeClr val="bg1"/>
              </a:solidFill>
            </a:endParaRPr>
          </a:p>
        </p:txBody>
      </p:sp>
    </p:spTree>
    <p:extLst>
      <p:ext uri="{BB962C8B-B14F-4D97-AF65-F5344CB8AC3E}">
        <p14:creationId xmlns:p14="http://schemas.microsoft.com/office/powerpoint/2010/main" val="2147033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3496483691"/>
              </p:ext>
            </p:extLst>
          </p:nvPr>
        </p:nvGraphicFramePr>
        <p:xfrm>
          <a:off x="625010" y="368157"/>
          <a:ext cx="10893777" cy="10917405"/>
        </p:xfrm>
        <a:graphic>
          <a:graphicData uri="http://schemas.openxmlformats.org/drawingml/2006/table">
            <a:tbl>
              <a:tblPr firstRow="1" bandRow="1"/>
              <a:tblGrid>
                <a:gridCol w="10893777">
                  <a:extLst>
                    <a:ext uri="{9D8B030D-6E8A-4147-A177-3AD203B41FA5}">
                      <a16:colId xmlns:a16="http://schemas.microsoft.com/office/drawing/2014/main" val="377280143"/>
                    </a:ext>
                  </a:extLst>
                </a:gridCol>
              </a:tblGrid>
              <a:tr h="691365">
                <a:tc>
                  <a:txBody>
                    <a:bodyPr/>
                    <a:lstStyle/>
                    <a:p>
                      <a:endParaRPr lang="en-US"/>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3667760">
                <a:tc>
                  <a:txBody>
                    <a:bodyPr/>
                    <a:lstStyle/>
                    <a:p>
                      <a:pPr marL="742950" marR="0" lvl="1" indent="-285750" algn="l">
                        <a:lnSpc>
                          <a:spcPct val="100000"/>
                        </a:lnSpc>
                        <a:spcBef>
                          <a:spcPts val="1200"/>
                        </a:spcBef>
                        <a:spcAft>
                          <a:spcPts val="600"/>
                        </a:spcAft>
                        <a:buClr>
                          <a:srgbClr val="920075"/>
                        </a:buClr>
                        <a:buFont typeface="Arial"/>
                        <a:buChar char="•"/>
                      </a:pPr>
                      <a:r>
                        <a:rPr lang="en-US" sz="1700" b="1" dirty="0">
                          <a:solidFill>
                            <a:srgbClr val="414042"/>
                          </a:solidFill>
                          <a:effectLst/>
                          <a:latin typeface="Roboto"/>
                          <a:ea typeface="Roboto"/>
                          <a:cs typeface="Times New Roman"/>
                        </a:rPr>
                        <a:t>Archived web content must meet ALL these criteria to be considered exempt:</a:t>
                      </a:r>
                      <a:endParaRPr lang="en-US"/>
                    </a:p>
                    <a:p>
                      <a:pPr marL="1257300" marR="0" lvl="2" indent="-342900" algn="l">
                        <a:lnSpc>
                          <a:spcPct val="100000"/>
                        </a:lnSpc>
                        <a:spcBef>
                          <a:spcPts val="1200"/>
                        </a:spcBef>
                        <a:spcAft>
                          <a:spcPts val="600"/>
                        </a:spcAft>
                        <a:buClr>
                          <a:srgbClr val="920075"/>
                        </a:buClr>
                        <a:buAutoNum type="arabicPeriod"/>
                      </a:pPr>
                      <a:r>
                        <a:rPr lang="en-US" sz="1700" b="0" i="0" u="none" strike="noStrike" noProof="0" dirty="0">
                          <a:solidFill>
                            <a:srgbClr val="2E2E2A"/>
                          </a:solidFill>
                          <a:effectLst/>
                          <a:latin typeface="Roboto"/>
                        </a:rPr>
                        <a:t>The content was created before the date the state or local government must comply with this rule, or reproduces paper documents or the contents of other physical media  that were created before the government must comply with this rule, </a:t>
                      </a:r>
                      <a:r>
                        <a:rPr lang="en-US" sz="1700" b="1" i="0" u="none" strike="noStrike" noProof="0" dirty="0">
                          <a:solidFill>
                            <a:srgbClr val="2E2E2A"/>
                          </a:solidFill>
                          <a:effectLst/>
                          <a:latin typeface="Roboto"/>
                        </a:rPr>
                        <a:t>AND</a:t>
                      </a:r>
                    </a:p>
                    <a:p>
                      <a:pPr marL="1257300" marR="0" lvl="2" indent="-342900" algn="l">
                        <a:lnSpc>
                          <a:spcPct val="100000"/>
                        </a:lnSpc>
                        <a:spcBef>
                          <a:spcPts val="1200"/>
                        </a:spcBef>
                        <a:spcAft>
                          <a:spcPts val="600"/>
                        </a:spcAft>
                        <a:buClr>
                          <a:srgbClr val="920075"/>
                        </a:buClr>
                        <a:buAutoNum type="arabicPeriod"/>
                      </a:pPr>
                      <a:r>
                        <a:rPr lang="en-US" sz="1700" b="0" i="0" u="none" strike="noStrike" noProof="0" dirty="0">
                          <a:solidFill>
                            <a:srgbClr val="2E2E2A"/>
                          </a:solidFill>
                          <a:effectLst/>
                          <a:latin typeface="Roboto"/>
                        </a:rPr>
                        <a:t>The content is kept only for reference, research, or recordkeeping, </a:t>
                      </a:r>
                      <a:r>
                        <a:rPr lang="en-US" sz="1700" b="1" i="0" u="none" strike="noStrike" noProof="0" dirty="0">
                          <a:solidFill>
                            <a:srgbClr val="2E2E2A"/>
                          </a:solidFill>
                          <a:effectLst/>
                          <a:latin typeface="Roboto"/>
                        </a:rPr>
                        <a:t>AND</a:t>
                      </a:r>
                      <a:endParaRPr lang="en-US" sz="1700" dirty="0">
                        <a:latin typeface="Roboto"/>
                      </a:endParaRPr>
                    </a:p>
                    <a:p>
                      <a:pPr marL="1257300" marR="0" lvl="2" indent="-342900" algn="l">
                        <a:lnSpc>
                          <a:spcPct val="100000"/>
                        </a:lnSpc>
                        <a:spcBef>
                          <a:spcPts val="1200"/>
                        </a:spcBef>
                        <a:spcAft>
                          <a:spcPts val="600"/>
                        </a:spcAft>
                        <a:buClr>
                          <a:srgbClr val="920075"/>
                        </a:buClr>
                        <a:buAutoNum type="arabicPeriod"/>
                      </a:pPr>
                      <a:r>
                        <a:rPr lang="en-US" sz="1700" b="0" i="0" u="none" strike="noStrike" noProof="0" dirty="0">
                          <a:solidFill>
                            <a:srgbClr val="2E2E2A"/>
                          </a:solidFill>
                          <a:effectLst/>
                          <a:latin typeface="Roboto"/>
                        </a:rPr>
                        <a:t>The content is kept in a special area for archived content, </a:t>
                      </a:r>
                      <a:r>
                        <a:rPr lang="en-US" sz="1700" b="1" i="0" u="none" strike="noStrike" noProof="0" dirty="0">
                          <a:solidFill>
                            <a:srgbClr val="2E2E2A"/>
                          </a:solidFill>
                          <a:effectLst/>
                          <a:latin typeface="Roboto"/>
                        </a:rPr>
                        <a:t>AND</a:t>
                      </a:r>
                      <a:endParaRPr lang="en-US" sz="1700" dirty="0">
                        <a:latin typeface="Roboto"/>
                      </a:endParaRPr>
                    </a:p>
                    <a:p>
                      <a:pPr marL="1257300" marR="0" lvl="2" indent="-342900" algn="l">
                        <a:lnSpc>
                          <a:spcPct val="100000"/>
                        </a:lnSpc>
                        <a:spcBef>
                          <a:spcPts val="1200"/>
                        </a:spcBef>
                        <a:spcAft>
                          <a:spcPts val="600"/>
                        </a:spcAft>
                        <a:buClr>
                          <a:srgbClr val="920075"/>
                        </a:buClr>
                        <a:buAutoNum type="arabicPeriod"/>
                      </a:pPr>
                      <a:r>
                        <a:rPr lang="en-US" sz="1700" b="0" i="0" u="none" strike="noStrike" noProof="0" dirty="0">
                          <a:solidFill>
                            <a:srgbClr val="2E2E2A"/>
                          </a:solidFill>
                          <a:effectLst/>
                          <a:latin typeface="Roboto"/>
                        </a:rPr>
                        <a:t>The content has not been changed since it was archived.</a:t>
                      </a:r>
                      <a:endParaRPr lang="en-US" sz="1700" dirty="0">
                        <a:latin typeface="Roboto"/>
                      </a:endParaRPr>
                    </a:p>
                    <a:p>
                      <a:pPr marL="742950" marR="0" lvl="1" indent="-285750" algn="l">
                        <a:lnSpc>
                          <a:spcPct val="100000"/>
                        </a:lnSpc>
                        <a:spcBef>
                          <a:spcPts val="1200"/>
                        </a:spcBef>
                        <a:spcAft>
                          <a:spcPts val="600"/>
                        </a:spcAft>
                        <a:buClr>
                          <a:srgbClr val="000000"/>
                        </a:buClr>
                        <a:buFont typeface="Arial,Sans-Serif"/>
                        <a:buChar char="•"/>
                      </a:pPr>
                      <a:r>
                        <a:rPr lang="en-US" sz="1700" b="1" i="0" u="none" strike="noStrike" noProof="0" dirty="0">
                          <a:solidFill>
                            <a:srgbClr val="414042"/>
                          </a:solidFill>
                          <a:effectLst/>
                          <a:latin typeface="Roboto"/>
                        </a:rPr>
                        <a:t>This exception does not change the fact that state and local governments have to provide effective communication and reasonable modifications and equal opportunities to participate in their services, programs and activities.</a:t>
                      </a:r>
                    </a:p>
                    <a:p>
                      <a:pPr marL="1200150" marR="0" lvl="2" indent="-285750" algn="l">
                        <a:lnSpc>
                          <a:spcPct val="100000"/>
                        </a:lnSpc>
                        <a:spcBef>
                          <a:spcPts val="1200"/>
                        </a:spcBef>
                        <a:spcAft>
                          <a:spcPts val="600"/>
                        </a:spcAft>
                        <a:buClr>
                          <a:srgbClr val="000000"/>
                        </a:buClr>
                        <a:buFont typeface="Arial,Sans-Serif"/>
                        <a:buChar char="•"/>
                      </a:pPr>
                      <a:r>
                        <a:rPr lang="en-US" sz="1600" b="1" i="0" u="none" strike="noStrike" noProof="0" dirty="0">
                          <a:solidFill>
                            <a:srgbClr val="2E2E2A"/>
                          </a:solidFill>
                          <a:effectLst/>
                          <a:latin typeface="Roboto"/>
                        </a:rPr>
                        <a:t>Example:</a:t>
                      </a:r>
                      <a:r>
                        <a:rPr lang="en-US" sz="1600" b="0" i="0" u="none" strike="noStrike" noProof="0" dirty="0">
                          <a:solidFill>
                            <a:srgbClr val="2E2E2A"/>
                          </a:solidFill>
                          <a:effectLst/>
                          <a:latin typeface="Roboto"/>
                        </a:rPr>
                        <a:t>  If a person with a hearing disability requests access to a city’s video that is archived, one way that the city could provide effective communication to the person is by adding captions to the video and sharing a copy of the captioned video file with the person.</a:t>
                      </a:r>
                      <a:endParaRPr lang="en-US" sz="1600" b="1" i="0" u="none" strike="noStrike" noProof="0">
                        <a:solidFill>
                          <a:srgbClr val="414042"/>
                        </a:solidFill>
                        <a:effectLst/>
                        <a:latin typeface="Roboto"/>
                      </a:endParaRPr>
                    </a:p>
                    <a:p>
                      <a:pPr marL="1200150" marR="0" lvl="2" indent="-285750" algn="l">
                        <a:lnSpc>
                          <a:spcPct val="100000"/>
                        </a:lnSpc>
                        <a:spcBef>
                          <a:spcPts val="1200"/>
                        </a:spcBef>
                        <a:spcAft>
                          <a:spcPts val="600"/>
                        </a:spcAft>
                        <a:buClr>
                          <a:srgbClr val="000000"/>
                        </a:buClr>
                        <a:buFont typeface="Arial,Sans-Serif"/>
                        <a:buChar char="•"/>
                      </a:pPr>
                      <a:endParaRPr lang="en-US" sz="1700" b="1" i="0" u="none" strike="noStrike" noProof="0" dirty="0">
                        <a:solidFill>
                          <a:srgbClr val="414042"/>
                        </a:solidFill>
                        <a:effectLst/>
                        <a:latin typeface="Roboto"/>
                      </a:endParaRPr>
                    </a:p>
                    <a:p>
                      <a:pPr marL="800100" marR="0" lvl="1" indent="-342900" algn="l">
                        <a:lnSpc>
                          <a:spcPct val="100000"/>
                        </a:lnSpc>
                        <a:spcBef>
                          <a:spcPts val="1200"/>
                        </a:spcBef>
                        <a:spcAft>
                          <a:spcPts val="600"/>
                        </a:spcAft>
                        <a:buClr>
                          <a:srgbClr val="920075"/>
                        </a:buClr>
                        <a:buAutoNum type="arabicPeriod"/>
                      </a:pPr>
                      <a:endParaRPr lang="en-US" sz="1700" b="0" i="0" u="none" strike="noStrike" noProof="0" dirty="0">
                        <a:solidFill>
                          <a:srgbClr val="2E2E2A"/>
                        </a:solidFill>
                        <a:effectLst/>
                        <a:latin typeface="Roboto"/>
                      </a:endParaRPr>
                    </a:p>
                    <a:p>
                      <a:pPr marL="1257300" marR="0" lvl="2" indent="-342900" algn="l">
                        <a:lnSpc>
                          <a:spcPct val="100000"/>
                        </a:lnSpc>
                        <a:spcBef>
                          <a:spcPts val="1200"/>
                        </a:spcBef>
                        <a:spcAft>
                          <a:spcPts val="600"/>
                        </a:spcAft>
                        <a:buClr>
                          <a:srgbClr val="920075"/>
                        </a:buClr>
                        <a:buAutoNum type="arabicPeriod"/>
                      </a:pPr>
                      <a:endParaRPr lang="en-US" sz="1700" b="1" i="0" u="none" strike="noStrike" noProof="0" dirty="0">
                        <a:solidFill>
                          <a:srgbClr val="2E2E2A"/>
                        </a:solidFill>
                        <a:effectLst/>
                        <a:latin typeface="Roboto"/>
                      </a:endParaRPr>
                    </a:p>
                    <a:p>
                      <a:pPr marL="1257300" marR="0" lvl="2" indent="-342900" algn="l">
                        <a:lnSpc>
                          <a:spcPct val="100000"/>
                        </a:lnSpc>
                        <a:spcBef>
                          <a:spcPts val="1200"/>
                        </a:spcBef>
                        <a:spcAft>
                          <a:spcPts val="600"/>
                        </a:spcAft>
                        <a:buClr>
                          <a:srgbClr val="920075"/>
                        </a:buClr>
                        <a:buAutoNum type="arabicPeriod"/>
                      </a:pPr>
                      <a:endParaRPr lang="en-US" sz="1200" b="1" i="0" u="none" strike="noStrike" noProof="0" dirty="0">
                        <a:solidFill>
                          <a:srgbClr val="2E2E2A"/>
                        </a:solidFill>
                        <a:effectLst/>
                        <a:latin typeface="Calibri"/>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a:xfrm>
            <a:off x="622134" y="370335"/>
            <a:ext cx="7786687" cy="424609"/>
          </a:xfrm>
        </p:spPr>
        <p:txBody>
          <a:bodyPr vert="horz" lIns="91440" tIns="45720" rIns="91440" bIns="45720" rtlCol="0" anchor="t">
            <a:normAutofit lnSpcReduction="10000"/>
          </a:bodyPr>
          <a:lstStyle/>
          <a:p>
            <a:r>
              <a:rPr lang="en-US" sz="2600" dirty="0">
                <a:latin typeface="Roboto"/>
                <a:ea typeface="Roboto"/>
                <a:cs typeface="Roboto"/>
              </a:rPr>
              <a:t>Archived web content</a:t>
            </a:r>
            <a:endParaRPr lang="en-US" sz="2600" dirty="0">
              <a:cs typeface="Roboto"/>
            </a:endParaRPr>
          </a:p>
          <a:p>
            <a:endParaRPr lang="en-US">
              <a:cs typeface="Roboto"/>
            </a:endParaRPr>
          </a:p>
        </p:txBody>
      </p:sp>
    </p:spTree>
    <p:extLst>
      <p:ext uri="{BB962C8B-B14F-4D97-AF65-F5344CB8AC3E}">
        <p14:creationId xmlns:p14="http://schemas.microsoft.com/office/powerpoint/2010/main" val="1502432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2898088840"/>
              </p:ext>
            </p:extLst>
          </p:nvPr>
        </p:nvGraphicFramePr>
        <p:xfrm>
          <a:off x="431730" y="917062"/>
          <a:ext cx="10893777" cy="9311640"/>
        </p:xfrm>
        <a:graphic>
          <a:graphicData uri="http://schemas.openxmlformats.org/drawingml/2006/table">
            <a:tbl>
              <a:tblPr firstRow="1" bandRow="1"/>
              <a:tblGrid>
                <a:gridCol w="10893777">
                  <a:extLst>
                    <a:ext uri="{9D8B030D-6E8A-4147-A177-3AD203B41FA5}">
                      <a16:colId xmlns:a16="http://schemas.microsoft.com/office/drawing/2014/main" val="377280143"/>
                    </a:ext>
                  </a:extLst>
                </a:gridCol>
              </a:tblGrid>
              <a:tr h="182341">
                <a:tc>
                  <a:txBody>
                    <a:bodyPr/>
                    <a:lstStyle/>
                    <a:p>
                      <a:endParaRPr lang="en-US"/>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3667760">
                <a:tc>
                  <a:txBody>
                    <a:bodyPr/>
                    <a:lstStyle/>
                    <a:p>
                      <a:pPr marL="800100" marR="0" lvl="1" indent="-342900" algn="l">
                        <a:lnSpc>
                          <a:spcPct val="100000"/>
                        </a:lnSpc>
                        <a:spcBef>
                          <a:spcPts val="1200"/>
                        </a:spcBef>
                        <a:spcAft>
                          <a:spcPts val="600"/>
                        </a:spcAft>
                        <a:buClr>
                          <a:srgbClr val="000000"/>
                        </a:buClr>
                        <a:buFont typeface="Arial,Sans-Serif"/>
                        <a:buChar char="•"/>
                      </a:pPr>
                      <a:r>
                        <a:rPr lang="en-US" sz="1800" b="1" i="0" u="none" strike="noStrike" noProof="0" dirty="0">
                          <a:solidFill>
                            <a:srgbClr val="2E2E2A"/>
                          </a:solidFill>
                          <a:effectLst/>
                          <a:latin typeface="Arial"/>
                        </a:rPr>
                        <a:t>Documents that meet both of the following points usually do not need to meet WCAG 2.1, Level AA, except in some situations:</a:t>
                      </a:r>
                      <a:endParaRPr lang="en-US" sz="1800" b="0" i="0" u="none" strike="noStrike" noProof="0" dirty="0">
                        <a:solidFill>
                          <a:srgbClr val="2E2E2A"/>
                        </a:solidFill>
                        <a:effectLst/>
                        <a:latin typeface="Arial"/>
                      </a:endParaRPr>
                    </a:p>
                    <a:p>
                      <a:pPr marL="1143000" marR="0" lvl="2" indent="-228600" algn="l">
                        <a:lnSpc>
                          <a:spcPct val="100000"/>
                        </a:lnSpc>
                        <a:spcBef>
                          <a:spcPts val="0"/>
                        </a:spcBef>
                        <a:spcAft>
                          <a:spcPts val="0"/>
                        </a:spcAft>
                        <a:buClr>
                          <a:srgbClr val="000000"/>
                        </a:buClr>
                        <a:buAutoNum type="arabicPeriod"/>
                      </a:pPr>
                      <a:r>
                        <a:rPr lang="en-US" sz="1800" b="0" i="0" u="none" strike="noStrike" noProof="0" dirty="0">
                          <a:solidFill>
                            <a:srgbClr val="2E2E2A"/>
                          </a:solidFill>
                          <a:effectLst/>
                          <a:latin typeface="Arial"/>
                        </a:rPr>
                        <a:t>The documents are word processing, presentation, PDF, or spreadsheet files; </a:t>
                      </a:r>
                      <a:r>
                        <a:rPr lang="en-US" sz="1800" b="1" i="0" u="none" strike="noStrike" noProof="0" dirty="0">
                          <a:solidFill>
                            <a:srgbClr val="2E2E2A"/>
                          </a:solidFill>
                          <a:effectLst/>
                          <a:latin typeface="Arial"/>
                        </a:rPr>
                        <a:t>AND</a:t>
                      </a:r>
                      <a:br>
                        <a:rPr lang="en-US" sz="1800" b="1" i="0" u="none" strike="noStrike" noProof="0" dirty="0">
                          <a:solidFill>
                            <a:srgbClr val="2E2E2A"/>
                          </a:solidFill>
                          <a:effectLst/>
                          <a:latin typeface="Arial"/>
                        </a:rPr>
                      </a:br>
                      <a:endParaRPr lang="en-US" sz="1800" b="0" i="0" u="none" strike="noStrike" noProof="0">
                        <a:solidFill>
                          <a:srgbClr val="000000"/>
                        </a:solidFill>
                        <a:effectLst/>
                        <a:latin typeface="Arial"/>
                      </a:endParaRPr>
                    </a:p>
                    <a:p>
                      <a:pPr marL="1143000" marR="0" lvl="2" indent="-228600" algn="l">
                        <a:lnSpc>
                          <a:spcPct val="100000"/>
                        </a:lnSpc>
                        <a:spcBef>
                          <a:spcPts val="0"/>
                        </a:spcBef>
                        <a:spcAft>
                          <a:spcPts val="0"/>
                        </a:spcAft>
                        <a:buClr>
                          <a:srgbClr val="000000"/>
                        </a:buClr>
                        <a:buAutoNum type="arabicPeriod"/>
                      </a:pPr>
                      <a:r>
                        <a:rPr lang="en-US" sz="1800" b="0" i="0" u="none" strike="noStrike" noProof="0" dirty="0">
                          <a:solidFill>
                            <a:srgbClr val="2E2E2A"/>
                          </a:solidFill>
                          <a:effectLst/>
                          <a:latin typeface="Arial"/>
                        </a:rPr>
                        <a:t>They were available on the state or local government’s website or mobile app </a:t>
                      </a:r>
                      <a:r>
                        <a:rPr lang="en-US" sz="1800" b="1" i="0" u="none" strike="noStrike" noProof="0" dirty="0">
                          <a:solidFill>
                            <a:srgbClr val="2E2E2A"/>
                          </a:solidFill>
                          <a:effectLst/>
                          <a:latin typeface="Arial"/>
                        </a:rPr>
                        <a:t>before</a:t>
                      </a:r>
                      <a:r>
                        <a:rPr lang="en-US" sz="1800" b="0" i="0" u="none" strike="noStrike" noProof="0" dirty="0">
                          <a:solidFill>
                            <a:srgbClr val="2E2E2A"/>
                          </a:solidFill>
                          <a:effectLst/>
                          <a:latin typeface="Arial"/>
                        </a:rPr>
                        <a:t> the date the state or local government must comply with this rule.</a:t>
                      </a:r>
                      <a:endParaRPr lang="en-US" sz="1800" dirty="0">
                        <a:latin typeface="Arial"/>
                      </a:endParaRPr>
                    </a:p>
                    <a:p>
                      <a:pPr marL="1143000" marR="0" lvl="2" indent="-228600" algn="l">
                        <a:lnSpc>
                          <a:spcPct val="100000"/>
                        </a:lnSpc>
                        <a:spcBef>
                          <a:spcPts val="0"/>
                        </a:spcBef>
                        <a:spcAft>
                          <a:spcPts val="0"/>
                        </a:spcAft>
                        <a:buClr>
                          <a:srgbClr val="000000"/>
                        </a:buClr>
                        <a:buAutoNum type="arabicPeriod"/>
                      </a:pPr>
                      <a:endParaRPr lang="en-US" sz="1800" b="0" i="0" u="none" strike="noStrike" noProof="0" dirty="0">
                        <a:solidFill>
                          <a:srgbClr val="2E2E2A"/>
                        </a:solidFill>
                        <a:effectLst/>
                        <a:latin typeface="Arial"/>
                      </a:endParaRPr>
                    </a:p>
                    <a:p>
                      <a:pPr marL="742950" marR="0" lvl="1" indent="-285750" algn="l">
                        <a:lnSpc>
                          <a:spcPct val="100000"/>
                        </a:lnSpc>
                        <a:spcBef>
                          <a:spcPts val="0"/>
                        </a:spcBef>
                        <a:spcAft>
                          <a:spcPts val="0"/>
                        </a:spcAft>
                        <a:buClr>
                          <a:srgbClr val="000000"/>
                        </a:buClr>
                        <a:buFont typeface="Arial"/>
                        <a:buChar char="•"/>
                      </a:pPr>
                      <a:r>
                        <a:rPr lang="en-US" sz="1800" b="1" i="0" u="none" strike="noStrike" noProof="0" dirty="0">
                          <a:solidFill>
                            <a:srgbClr val="2E2E2A"/>
                          </a:solidFill>
                          <a:effectLst/>
                          <a:latin typeface="Roboto"/>
                        </a:rPr>
                        <a:t>Documents that are currently being used to apply for, access, or participate in a state or local government’s services, programs, or activities do not fall under the exception even if the documents were posted before the date the government must comply with the rule.</a:t>
                      </a:r>
                      <a:br>
                        <a:rPr lang="en-US" sz="1800" b="1" i="0" u="none" strike="noStrike" noProof="0" dirty="0">
                          <a:solidFill>
                            <a:srgbClr val="2E2E2A"/>
                          </a:solidFill>
                          <a:effectLst/>
                          <a:latin typeface="Roboto"/>
                        </a:rPr>
                      </a:br>
                      <a:endParaRPr lang="en-US" sz="1800" b="1" i="0" u="none" strike="noStrike" noProof="0" dirty="0">
                        <a:solidFill>
                          <a:srgbClr val="2E2E2A"/>
                        </a:solidFill>
                        <a:effectLst/>
                        <a:latin typeface="Roboto"/>
                      </a:endParaRPr>
                    </a:p>
                    <a:p>
                      <a:pPr marL="1200150" marR="0" lvl="2" indent="-285750" algn="l">
                        <a:lnSpc>
                          <a:spcPct val="100000"/>
                        </a:lnSpc>
                        <a:spcBef>
                          <a:spcPts val="0"/>
                        </a:spcBef>
                        <a:spcAft>
                          <a:spcPts val="0"/>
                        </a:spcAft>
                        <a:buClr>
                          <a:srgbClr val="000000"/>
                        </a:buClr>
                        <a:buFont typeface="Arial"/>
                        <a:buChar char="•"/>
                      </a:pPr>
                      <a:r>
                        <a:rPr lang="en-US" sz="1800" b="1" i="0" u="none" strike="noStrike" noProof="0" dirty="0">
                          <a:solidFill>
                            <a:srgbClr val="2E2E2A"/>
                          </a:solidFill>
                          <a:effectLst/>
                          <a:latin typeface="Roboto"/>
                        </a:rPr>
                        <a:t>Example:</a:t>
                      </a:r>
                      <a:r>
                        <a:rPr lang="en-US" sz="1800" b="0" i="0" u="none" strike="noStrike" noProof="0" dirty="0">
                          <a:solidFill>
                            <a:srgbClr val="2E2E2A"/>
                          </a:solidFill>
                          <a:effectLst/>
                          <a:latin typeface="Roboto"/>
                        </a:rPr>
                        <a:t> A state posted a PDF version of a business license application on its website in 2020. Members of the public still use that PDF to apply for a business license after the date the state has to comply with the rule. The exception would </a:t>
                      </a:r>
                      <a:r>
                        <a:rPr lang="en-US" sz="1800" b="1" i="0" u="none" strike="noStrike" noProof="0" dirty="0">
                          <a:solidFill>
                            <a:srgbClr val="2E2E2A"/>
                          </a:solidFill>
                          <a:effectLst/>
                          <a:latin typeface="Roboto"/>
                        </a:rPr>
                        <a:t>not</a:t>
                      </a:r>
                      <a:r>
                        <a:rPr lang="en-US" sz="1800" b="0" i="0" u="none" strike="noStrike" noProof="0" dirty="0">
                          <a:solidFill>
                            <a:srgbClr val="2E2E2A"/>
                          </a:solidFill>
                          <a:effectLst/>
                          <a:latin typeface="Roboto"/>
                        </a:rPr>
                        <a:t> apply to the application and it would usually need to meet WCAG 2.1, Level AA.</a:t>
                      </a:r>
                      <a:br>
                        <a:rPr lang="en-US" sz="1800" b="0" i="0" u="none" strike="noStrike" noProof="0" dirty="0">
                          <a:solidFill>
                            <a:srgbClr val="000000"/>
                          </a:solidFill>
                          <a:effectLst/>
                          <a:latin typeface="Roboto"/>
                        </a:rPr>
                      </a:br>
                      <a:endParaRPr lang="en-US" sz="1800" b="0" i="0" u="none" strike="noStrike" noProof="0">
                        <a:solidFill>
                          <a:srgbClr val="000000"/>
                        </a:solidFill>
                        <a:effectLst/>
                        <a:latin typeface="Roboto"/>
                      </a:endParaRPr>
                    </a:p>
                    <a:p>
                      <a:pPr marL="1257300" marR="0" lvl="2" indent="-342900" algn="l">
                        <a:lnSpc>
                          <a:spcPct val="100000"/>
                        </a:lnSpc>
                        <a:spcBef>
                          <a:spcPts val="1200"/>
                        </a:spcBef>
                        <a:spcAft>
                          <a:spcPts val="600"/>
                        </a:spcAft>
                        <a:buClr>
                          <a:srgbClr val="920075"/>
                        </a:buClr>
                        <a:buAutoNum type="arabicPeriod"/>
                      </a:pPr>
                      <a:endParaRPr lang="en-US" sz="1700" b="1" i="0" u="none" strike="noStrike" noProof="0" dirty="0">
                        <a:solidFill>
                          <a:srgbClr val="2E2E2A"/>
                        </a:solidFill>
                        <a:effectLst/>
                        <a:latin typeface="Roboto"/>
                      </a:endParaRPr>
                    </a:p>
                    <a:p>
                      <a:pPr marL="1257300" marR="0" lvl="2" indent="-342900" algn="l">
                        <a:lnSpc>
                          <a:spcPct val="100000"/>
                        </a:lnSpc>
                        <a:spcBef>
                          <a:spcPts val="1200"/>
                        </a:spcBef>
                        <a:spcAft>
                          <a:spcPts val="600"/>
                        </a:spcAft>
                        <a:buClr>
                          <a:srgbClr val="920075"/>
                        </a:buClr>
                        <a:buAutoNum type="arabicPeriod"/>
                      </a:pPr>
                      <a:endParaRPr lang="en-US" sz="1200" b="1" i="0" u="none" strike="noStrike" noProof="0" dirty="0">
                        <a:solidFill>
                          <a:srgbClr val="2E2E2A"/>
                        </a:solidFill>
                        <a:effectLst/>
                        <a:latin typeface="Calibri"/>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a:xfrm>
            <a:off x="622134" y="370335"/>
            <a:ext cx="7786687" cy="424609"/>
          </a:xfrm>
        </p:spPr>
        <p:txBody>
          <a:bodyPr vert="horz" lIns="91440" tIns="45720" rIns="91440" bIns="45720" rtlCol="0" anchor="t">
            <a:normAutofit lnSpcReduction="10000"/>
          </a:bodyPr>
          <a:lstStyle/>
          <a:p>
            <a:r>
              <a:rPr lang="en-US" sz="2600" dirty="0">
                <a:latin typeface="Roboto"/>
                <a:ea typeface="Roboto"/>
                <a:cs typeface="Roboto"/>
              </a:rPr>
              <a:t>Pre-existing conventional electronic documents</a:t>
            </a:r>
            <a:endParaRPr lang="en-US" dirty="0"/>
          </a:p>
          <a:p>
            <a:endParaRPr lang="en-US">
              <a:cs typeface="Roboto"/>
            </a:endParaRPr>
          </a:p>
        </p:txBody>
      </p:sp>
    </p:spTree>
    <p:extLst>
      <p:ext uri="{BB962C8B-B14F-4D97-AF65-F5344CB8AC3E}">
        <p14:creationId xmlns:p14="http://schemas.microsoft.com/office/powerpoint/2010/main" val="999788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1628753951"/>
              </p:ext>
            </p:extLst>
          </p:nvPr>
        </p:nvGraphicFramePr>
        <p:xfrm>
          <a:off x="654336" y="961298"/>
          <a:ext cx="10893777" cy="10881360"/>
        </p:xfrm>
        <a:graphic>
          <a:graphicData uri="http://schemas.openxmlformats.org/drawingml/2006/table">
            <a:tbl>
              <a:tblPr firstRow="1" bandRow="1"/>
              <a:tblGrid>
                <a:gridCol w="10893777">
                  <a:extLst>
                    <a:ext uri="{9D8B030D-6E8A-4147-A177-3AD203B41FA5}">
                      <a16:colId xmlns:a16="http://schemas.microsoft.com/office/drawing/2014/main" val="377280143"/>
                    </a:ext>
                  </a:extLst>
                </a:gridCol>
              </a:tblGrid>
              <a:tr h="182341">
                <a:tc>
                  <a:txBody>
                    <a:bodyPr/>
                    <a:lstStyle/>
                    <a:p>
                      <a:endParaRPr lang="en-US"/>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3667760">
                <a:tc>
                  <a:txBody>
                    <a:bodyPr/>
                    <a:lstStyle/>
                    <a:p>
                      <a:pPr marL="800100" marR="0" lvl="1" indent="-342900" algn="l">
                        <a:lnSpc>
                          <a:spcPct val="100000"/>
                        </a:lnSpc>
                        <a:spcBef>
                          <a:spcPts val="1200"/>
                        </a:spcBef>
                        <a:spcAft>
                          <a:spcPts val="600"/>
                        </a:spcAft>
                        <a:buClr>
                          <a:srgbClr val="000000"/>
                        </a:buClr>
                        <a:buFont typeface="Arial,Sans-Serif"/>
                        <a:buChar char="•"/>
                      </a:pPr>
                      <a:r>
                        <a:rPr lang="en-US" sz="1600" b="1" i="0" u="none" strike="noStrike" noProof="0" dirty="0">
                          <a:solidFill>
                            <a:srgbClr val="2E2E2A"/>
                          </a:solidFill>
                          <a:effectLst/>
                          <a:latin typeface="Roboto"/>
                        </a:rPr>
                        <a:t>Content posted by a third party where the third party is not posting due to contractual, licensing, or other arrangements with a public entity.</a:t>
                      </a:r>
                    </a:p>
                    <a:p>
                      <a:pPr marL="0" marR="0" lvl="0" indent="0" algn="l">
                        <a:lnSpc>
                          <a:spcPct val="100000"/>
                        </a:lnSpc>
                        <a:spcBef>
                          <a:spcPts val="0"/>
                        </a:spcBef>
                        <a:spcAft>
                          <a:spcPts val="0"/>
                        </a:spcAft>
                        <a:buClr>
                          <a:srgbClr val="000000"/>
                        </a:buClr>
                        <a:buFont typeface="Arial"/>
                        <a:buChar char="•"/>
                      </a:pPr>
                      <a:endParaRPr lang="en-US" sz="1600" b="1" i="0" u="none" strike="noStrike" noProof="0" dirty="0">
                        <a:solidFill>
                          <a:srgbClr val="2E2E2A"/>
                        </a:solidFill>
                        <a:effectLst/>
                        <a:latin typeface="Arial"/>
                      </a:endParaRPr>
                    </a:p>
                    <a:p>
                      <a:pPr marL="1085850" lvl="2" indent="-171450" algn="l">
                        <a:lnSpc>
                          <a:spcPct val="100000"/>
                        </a:lnSpc>
                        <a:spcBef>
                          <a:spcPts val="0"/>
                        </a:spcBef>
                        <a:spcAft>
                          <a:spcPts val="0"/>
                        </a:spcAft>
                        <a:buFont typeface="Arial"/>
                        <a:buChar char="•"/>
                      </a:pPr>
                      <a:r>
                        <a:rPr lang="en-US" sz="1600" b="1" i="0" u="none" strike="noStrike" noProof="0" dirty="0">
                          <a:solidFill>
                            <a:srgbClr val="2E2E2A"/>
                          </a:solidFill>
                          <a:effectLst/>
                          <a:latin typeface="Roboto"/>
                        </a:rPr>
                        <a:t>Example:</a:t>
                      </a:r>
                      <a:r>
                        <a:rPr lang="en-US" sz="1600" b="0" i="0" u="none" strike="noStrike" noProof="0" dirty="0">
                          <a:solidFill>
                            <a:srgbClr val="2E2E2A"/>
                          </a:solidFill>
                          <a:effectLst/>
                          <a:latin typeface="Roboto"/>
                        </a:rPr>
                        <a:t> A message that a member of the public posts on a town’s online message board would probably fall under the exception.</a:t>
                      </a:r>
                      <a:endParaRPr lang="en-US" sz="1600">
                        <a:latin typeface="Roboto"/>
                      </a:endParaRPr>
                    </a:p>
                    <a:p>
                      <a:pPr marL="1085850" lvl="2" indent="-171450" algn="l">
                        <a:lnSpc>
                          <a:spcPct val="100000"/>
                        </a:lnSpc>
                        <a:spcBef>
                          <a:spcPts val="0"/>
                        </a:spcBef>
                        <a:spcAft>
                          <a:spcPts val="0"/>
                        </a:spcAft>
                        <a:buFont typeface="Arial"/>
                        <a:buChar char="•"/>
                      </a:pPr>
                      <a:endParaRPr lang="en-US" sz="1600" b="0" i="0" u="none" strike="noStrike" noProof="0" dirty="0">
                        <a:solidFill>
                          <a:srgbClr val="2E2E2A"/>
                        </a:solidFill>
                        <a:effectLst/>
                        <a:latin typeface="Roboto"/>
                      </a:endParaRPr>
                    </a:p>
                    <a:p>
                      <a:pPr marL="628650" lvl="1" indent="-171450" algn="l">
                        <a:lnSpc>
                          <a:spcPct val="100000"/>
                        </a:lnSpc>
                        <a:spcBef>
                          <a:spcPts val="0"/>
                        </a:spcBef>
                        <a:spcAft>
                          <a:spcPts val="0"/>
                        </a:spcAft>
                        <a:buFont typeface="Arial"/>
                        <a:buChar char="•"/>
                      </a:pPr>
                      <a:r>
                        <a:rPr lang="en-US" sz="1600" b="1" i="0" u="none" strike="noStrike" noProof="0" dirty="0">
                          <a:solidFill>
                            <a:srgbClr val="2E2E2A"/>
                          </a:solidFill>
                          <a:effectLst/>
                          <a:latin typeface="Roboto"/>
                        </a:rPr>
                        <a:t>Content posted or created by state or local or a state or local government's contractor or vendor IS NOT EXEMPT.</a:t>
                      </a:r>
                      <a:br>
                        <a:rPr lang="en-US" sz="1600" b="1" i="0" u="none" strike="noStrike" noProof="0" dirty="0">
                          <a:solidFill>
                            <a:srgbClr val="2E2E2A"/>
                          </a:solidFill>
                          <a:effectLst/>
                          <a:latin typeface="Roboto"/>
                        </a:rPr>
                      </a:br>
                      <a:endParaRPr lang="en-US" sz="1600" b="1" i="0" u="none" strike="noStrike" noProof="0" dirty="0">
                        <a:solidFill>
                          <a:srgbClr val="2E2E2A"/>
                        </a:solidFill>
                        <a:effectLst/>
                        <a:latin typeface="Roboto"/>
                      </a:endParaRPr>
                    </a:p>
                    <a:p>
                      <a:pPr marL="1085850" lvl="2" indent="-171450" algn="l">
                        <a:lnSpc>
                          <a:spcPct val="100000"/>
                        </a:lnSpc>
                        <a:spcBef>
                          <a:spcPts val="0"/>
                        </a:spcBef>
                        <a:spcAft>
                          <a:spcPts val="0"/>
                        </a:spcAft>
                        <a:buFont typeface="Arial"/>
                        <a:buChar char="•"/>
                      </a:pPr>
                      <a:r>
                        <a:rPr lang="en-US" sz="1600" b="1" i="0" u="none" strike="noStrike" noProof="0" dirty="0">
                          <a:solidFill>
                            <a:srgbClr val="2E2E2A"/>
                          </a:solidFill>
                          <a:effectLst/>
                          <a:latin typeface="Roboto"/>
                        </a:rPr>
                        <a:t>Example:</a:t>
                      </a:r>
                      <a:r>
                        <a:rPr lang="en-US" sz="1600" b="0" i="0" u="none" strike="noStrike" noProof="0" dirty="0">
                          <a:solidFill>
                            <a:srgbClr val="2E2E2A"/>
                          </a:solidFill>
                          <a:effectLst/>
                          <a:latin typeface="Roboto"/>
                        </a:rPr>
                        <a:t> If a state or local government uses a company to design, manage, or update its website, the content the company posts for the government would </a:t>
                      </a:r>
                      <a:r>
                        <a:rPr lang="en-US" sz="1600" b="1" i="0" u="none" strike="noStrike" noProof="0" dirty="0">
                          <a:solidFill>
                            <a:srgbClr val="2E2E2A"/>
                          </a:solidFill>
                          <a:effectLst/>
                          <a:latin typeface="Roboto"/>
                        </a:rPr>
                        <a:t>not</a:t>
                      </a:r>
                      <a:r>
                        <a:rPr lang="en-US" sz="1600" b="0" i="0" u="none" strike="noStrike" noProof="0" dirty="0">
                          <a:solidFill>
                            <a:srgbClr val="2E2E2A"/>
                          </a:solidFill>
                          <a:effectLst/>
                          <a:latin typeface="Roboto"/>
                        </a:rPr>
                        <a:t> fall under the exception, and it would usually need to meet WCAG 2.1, Level AA.</a:t>
                      </a:r>
                    </a:p>
                    <a:p>
                      <a:pPr marL="1085850" lvl="2" indent="-171450" algn="l">
                        <a:lnSpc>
                          <a:spcPct val="100000"/>
                        </a:lnSpc>
                        <a:spcBef>
                          <a:spcPts val="0"/>
                        </a:spcBef>
                        <a:spcAft>
                          <a:spcPts val="0"/>
                        </a:spcAft>
                        <a:buFont typeface="Arial"/>
                        <a:buChar char="•"/>
                      </a:pPr>
                      <a:endParaRPr lang="en-US" sz="1600" b="0" i="0" u="none" strike="noStrike" noProof="0" dirty="0">
                        <a:solidFill>
                          <a:srgbClr val="2E2E2A"/>
                        </a:solidFill>
                        <a:effectLst/>
                        <a:latin typeface="Roboto"/>
                      </a:endParaRPr>
                    </a:p>
                    <a:p>
                      <a:pPr marL="628650" lvl="1" indent="-171450" algn="l">
                        <a:lnSpc>
                          <a:spcPct val="100000"/>
                        </a:lnSpc>
                        <a:spcBef>
                          <a:spcPts val="0"/>
                        </a:spcBef>
                        <a:spcAft>
                          <a:spcPts val="0"/>
                        </a:spcAft>
                        <a:buClr>
                          <a:srgbClr val="000000"/>
                        </a:buClr>
                        <a:buFont typeface="Arial,Sans-Serif"/>
                        <a:buChar char="•"/>
                      </a:pPr>
                      <a:r>
                        <a:rPr lang="en-US" sz="1600" b="1" i="0" u="none" strike="noStrike" noProof="0" dirty="0">
                          <a:solidFill>
                            <a:srgbClr val="2E2E2A"/>
                          </a:solidFill>
                          <a:effectLst/>
                          <a:latin typeface="Roboto"/>
                        </a:rPr>
                        <a:t>Tools and platforms that allow third parties to post content is also not exempt.</a:t>
                      </a:r>
                      <a:br>
                        <a:rPr lang="en-US" sz="1600" b="1" i="0" u="none" strike="noStrike" noProof="0" dirty="0">
                          <a:solidFill>
                            <a:srgbClr val="2E2E2A"/>
                          </a:solidFill>
                          <a:effectLst/>
                          <a:latin typeface="Roboto"/>
                        </a:rPr>
                      </a:br>
                      <a:endParaRPr lang="en-US" sz="1600" b="0" i="0" u="none" strike="noStrike" noProof="0">
                        <a:solidFill>
                          <a:srgbClr val="000000"/>
                        </a:solidFill>
                        <a:effectLst/>
                        <a:latin typeface="Roboto"/>
                      </a:endParaRPr>
                    </a:p>
                    <a:p>
                      <a:pPr marL="1085850" lvl="2" indent="-171450" algn="l">
                        <a:lnSpc>
                          <a:spcPct val="100000"/>
                        </a:lnSpc>
                        <a:spcBef>
                          <a:spcPts val="0"/>
                        </a:spcBef>
                        <a:spcAft>
                          <a:spcPts val="0"/>
                        </a:spcAft>
                        <a:buClr>
                          <a:srgbClr val="000000"/>
                        </a:buClr>
                        <a:buFont typeface="Arial,Sans-Serif"/>
                        <a:buChar char="•"/>
                      </a:pPr>
                      <a:r>
                        <a:rPr lang="en-US" sz="1600" b="1" i="0" u="none" strike="noStrike" noProof="0" dirty="0">
                          <a:solidFill>
                            <a:srgbClr val="2E2E2A"/>
                          </a:solidFill>
                          <a:effectLst/>
                          <a:latin typeface="Roboto"/>
                        </a:rPr>
                        <a:t>Example:</a:t>
                      </a:r>
                      <a:r>
                        <a:rPr lang="en-US" sz="1600" b="0" i="0" u="none" strike="noStrike" noProof="0" dirty="0">
                          <a:solidFill>
                            <a:srgbClr val="2E2E2A"/>
                          </a:solidFill>
                          <a:effectLst/>
                          <a:latin typeface="Roboto"/>
                        </a:rPr>
                        <a:t> If the state or local government has a message board platform on its website, that platform would </a:t>
                      </a:r>
                      <a:r>
                        <a:rPr lang="en-US" sz="1600" b="1" i="0" u="none" strike="noStrike" noProof="0" dirty="0">
                          <a:solidFill>
                            <a:srgbClr val="2E2E2A"/>
                          </a:solidFill>
                          <a:effectLst/>
                          <a:latin typeface="Roboto"/>
                        </a:rPr>
                        <a:t>not</a:t>
                      </a:r>
                      <a:r>
                        <a:rPr lang="en-US" sz="1600" b="0" i="0" u="none" strike="noStrike" noProof="0" dirty="0">
                          <a:solidFill>
                            <a:srgbClr val="2E2E2A"/>
                          </a:solidFill>
                          <a:effectLst/>
                          <a:latin typeface="Roboto"/>
                        </a:rPr>
                        <a:t> fall under the exception, and it would usually need to meet WCAG 2.1, Level AA, because the message board was added to the website by the state or local government. However, the exception would probably apply to posts by third parties on that platform.</a:t>
                      </a:r>
                      <a:endParaRPr lang="en-US" sz="1600">
                        <a:latin typeface="Roboto"/>
                      </a:endParaRPr>
                    </a:p>
                    <a:p>
                      <a:pPr marL="1200150" lvl="2" indent="-285750" algn="l">
                        <a:lnSpc>
                          <a:spcPct val="100000"/>
                        </a:lnSpc>
                        <a:spcBef>
                          <a:spcPts val="0"/>
                        </a:spcBef>
                        <a:spcAft>
                          <a:spcPts val="0"/>
                        </a:spcAft>
                        <a:buFont typeface="Arial"/>
                        <a:buChar char="•"/>
                      </a:pPr>
                      <a:endParaRPr lang="en-US" sz="1800" b="1" i="0" u="none" strike="noStrike" noProof="0" dirty="0">
                        <a:solidFill>
                          <a:srgbClr val="2E2E2A"/>
                        </a:solidFill>
                        <a:effectLst/>
                        <a:latin typeface="Roboto"/>
                      </a:endParaRPr>
                    </a:p>
                    <a:p>
                      <a:pPr marL="457200" lvl="1" indent="0" algn="l">
                        <a:lnSpc>
                          <a:spcPct val="100000"/>
                        </a:lnSpc>
                        <a:spcBef>
                          <a:spcPts val="0"/>
                        </a:spcBef>
                        <a:spcAft>
                          <a:spcPts val="0"/>
                        </a:spcAft>
                        <a:buNone/>
                      </a:pPr>
                      <a:br>
                        <a:rPr lang="en-US" dirty="0"/>
                      </a:br>
                      <a:endParaRPr lang="en-US" dirty="0"/>
                    </a:p>
                    <a:p>
                      <a:pPr marL="1257300" marR="0" lvl="2" indent="-342900" algn="l">
                        <a:lnSpc>
                          <a:spcPct val="100000"/>
                        </a:lnSpc>
                        <a:spcBef>
                          <a:spcPts val="1200"/>
                        </a:spcBef>
                        <a:spcAft>
                          <a:spcPts val="600"/>
                        </a:spcAft>
                        <a:buClr>
                          <a:srgbClr val="000000"/>
                        </a:buClr>
                        <a:buFont typeface="Arial,Sans-Serif"/>
                        <a:buChar char="•"/>
                      </a:pPr>
                      <a:endParaRPr lang="en-US" sz="1800" b="1" i="0" u="none" strike="noStrike" noProof="0" dirty="0">
                        <a:solidFill>
                          <a:srgbClr val="2E2E2A"/>
                        </a:solidFill>
                        <a:effectLst/>
                        <a:latin typeface="Arial"/>
                      </a:endParaRPr>
                    </a:p>
                    <a:p>
                      <a:pPr marL="1257300" marR="0" lvl="2" indent="-342900" algn="l">
                        <a:lnSpc>
                          <a:spcPct val="100000"/>
                        </a:lnSpc>
                        <a:spcBef>
                          <a:spcPts val="1200"/>
                        </a:spcBef>
                        <a:spcAft>
                          <a:spcPts val="600"/>
                        </a:spcAft>
                        <a:buClr>
                          <a:srgbClr val="920075"/>
                        </a:buClr>
                        <a:buAutoNum type="arabicPeriod"/>
                      </a:pPr>
                      <a:endParaRPr lang="en-US" sz="1700" b="1" i="0" u="none" strike="noStrike" noProof="0" dirty="0">
                        <a:solidFill>
                          <a:srgbClr val="2E2E2A"/>
                        </a:solidFill>
                        <a:effectLst/>
                        <a:latin typeface="Roboto"/>
                      </a:endParaRPr>
                    </a:p>
                    <a:p>
                      <a:pPr marL="1257300" marR="0" lvl="2" indent="-342900" algn="l">
                        <a:lnSpc>
                          <a:spcPct val="100000"/>
                        </a:lnSpc>
                        <a:spcBef>
                          <a:spcPts val="1200"/>
                        </a:spcBef>
                        <a:spcAft>
                          <a:spcPts val="600"/>
                        </a:spcAft>
                        <a:buClr>
                          <a:srgbClr val="920075"/>
                        </a:buClr>
                        <a:buAutoNum type="arabicPeriod"/>
                      </a:pPr>
                      <a:endParaRPr lang="en-US" sz="1200" b="1" i="0" u="none" strike="noStrike" noProof="0" dirty="0">
                        <a:solidFill>
                          <a:srgbClr val="2E2E2A"/>
                        </a:solidFill>
                        <a:effectLst/>
                        <a:latin typeface="Calibri"/>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a:xfrm>
            <a:off x="647819" y="370335"/>
            <a:ext cx="9396305" cy="989687"/>
          </a:xfrm>
        </p:spPr>
        <p:txBody>
          <a:bodyPr vert="horz" lIns="91440" tIns="45720" rIns="91440" bIns="45720" rtlCol="0" anchor="t">
            <a:normAutofit/>
          </a:bodyPr>
          <a:lstStyle/>
          <a:p>
            <a:r>
              <a:rPr lang="en-US" sz="2600" dirty="0">
                <a:latin typeface="Roboto"/>
                <a:ea typeface="Roboto"/>
                <a:cs typeface="Roboto"/>
              </a:rPr>
              <a:t>Content posted by a third-party where the third-party is not contracted by a public entity</a:t>
            </a:r>
            <a:endParaRPr lang="en-US" dirty="0"/>
          </a:p>
          <a:p>
            <a:endParaRPr lang="en-US">
              <a:cs typeface="Roboto"/>
            </a:endParaRPr>
          </a:p>
        </p:txBody>
      </p:sp>
    </p:spTree>
    <p:extLst>
      <p:ext uri="{BB962C8B-B14F-4D97-AF65-F5344CB8AC3E}">
        <p14:creationId xmlns:p14="http://schemas.microsoft.com/office/powerpoint/2010/main" val="4951169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3401015451"/>
              </p:ext>
            </p:extLst>
          </p:nvPr>
        </p:nvGraphicFramePr>
        <p:xfrm>
          <a:off x="391775" y="586006"/>
          <a:ext cx="10893777" cy="11597640"/>
        </p:xfrm>
        <a:graphic>
          <a:graphicData uri="http://schemas.openxmlformats.org/drawingml/2006/table">
            <a:tbl>
              <a:tblPr firstRow="1" bandRow="1"/>
              <a:tblGrid>
                <a:gridCol w="10893777">
                  <a:extLst>
                    <a:ext uri="{9D8B030D-6E8A-4147-A177-3AD203B41FA5}">
                      <a16:colId xmlns:a16="http://schemas.microsoft.com/office/drawing/2014/main" val="377280143"/>
                    </a:ext>
                  </a:extLst>
                </a:gridCol>
              </a:tblGrid>
              <a:tr h="182341">
                <a:tc>
                  <a:txBody>
                    <a:bodyPr/>
                    <a:lstStyle/>
                    <a:p>
                      <a:endParaRPr lang="en-US"/>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3667760">
                <a:tc>
                  <a:txBody>
                    <a:bodyPr/>
                    <a:lstStyle/>
                    <a:p>
                      <a:pPr marL="800100" marR="0" lvl="1" indent="-342900" algn="l">
                        <a:lnSpc>
                          <a:spcPct val="100000"/>
                        </a:lnSpc>
                        <a:spcBef>
                          <a:spcPts val="1200"/>
                        </a:spcBef>
                        <a:spcAft>
                          <a:spcPts val="600"/>
                        </a:spcAft>
                        <a:buClr>
                          <a:srgbClr val="000000"/>
                        </a:buClr>
                        <a:buFont typeface="Arial,Sans-Serif"/>
                        <a:buChar char="•"/>
                      </a:pPr>
                      <a:r>
                        <a:rPr lang="en-US" sz="1600" b="1" i="0" u="none" strike="noStrike" noProof="0" dirty="0">
                          <a:solidFill>
                            <a:srgbClr val="2E2E2A"/>
                          </a:solidFill>
                          <a:effectLst/>
                          <a:latin typeface="Roboto"/>
                        </a:rPr>
                        <a:t>Individualized documents that are password-protected must meet ALL of the following criteria to be considered exempt:</a:t>
                      </a:r>
                    </a:p>
                    <a:p>
                      <a:pPr marL="0" marR="0" lvl="0" indent="0" algn="l">
                        <a:lnSpc>
                          <a:spcPct val="100000"/>
                        </a:lnSpc>
                        <a:spcBef>
                          <a:spcPts val="0"/>
                        </a:spcBef>
                        <a:spcAft>
                          <a:spcPts val="0"/>
                        </a:spcAft>
                        <a:buClr>
                          <a:srgbClr val="000000"/>
                        </a:buClr>
                        <a:buFont typeface="Arial"/>
                        <a:buChar char="•"/>
                      </a:pPr>
                      <a:endParaRPr lang="en-US" sz="1600" b="1" i="0" u="none" strike="noStrike" noProof="0" dirty="0">
                        <a:solidFill>
                          <a:srgbClr val="2E2E2A"/>
                        </a:solidFill>
                        <a:effectLst/>
                        <a:latin typeface="Arial"/>
                      </a:endParaRPr>
                    </a:p>
                    <a:p>
                      <a:pPr marL="1085850" lvl="2" indent="-171450" algn="l">
                        <a:lnSpc>
                          <a:spcPct val="100000"/>
                        </a:lnSpc>
                        <a:spcBef>
                          <a:spcPts val="0"/>
                        </a:spcBef>
                        <a:spcAft>
                          <a:spcPts val="0"/>
                        </a:spcAft>
                        <a:buFont typeface="Arial"/>
                        <a:buChar char="•"/>
                      </a:pPr>
                      <a:r>
                        <a:rPr lang="en-US" sz="1600" b="0" i="0" u="none" strike="noStrike" noProof="0" dirty="0">
                          <a:solidFill>
                            <a:srgbClr val="2E2E2A"/>
                          </a:solidFill>
                          <a:effectLst/>
                          <a:latin typeface="Roboto"/>
                        </a:rPr>
                        <a:t>The documents are word processing, presentation, PDF, or spreadsheet files, </a:t>
                      </a:r>
                      <a:r>
                        <a:rPr lang="en-US" sz="1600" b="1" i="0" u="none" strike="noStrike" noProof="0" dirty="0">
                          <a:solidFill>
                            <a:srgbClr val="2E2E2A"/>
                          </a:solidFill>
                          <a:effectLst/>
                          <a:latin typeface="Roboto"/>
                        </a:rPr>
                        <a:t>AND</a:t>
                      </a:r>
                      <a:br>
                        <a:rPr lang="en-US" sz="1600" b="1" i="0" u="none" strike="noStrike" noProof="0" dirty="0">
                          <a:solidFill>
                            <a:srgbClr val="2E2E2A"/>
                          </a:solidFill>
                          <a:effectLst/>
                          <a:latin typeface="Roboto"/>
                        </a:rPr>
                      </a:br>
                      <a:endParaRPr lang="en-US" sz="1600" b="1" i="0" u="none" strike="noStrike" noProof="0" dirty="0">
                        <a:solidFill>
                          <a:srgbClr val="2E2E2A"/>
                        </a:solidFill>
                        <a:effectLst/>
                        <a:latin typeface="Roboto"/>
                      </a:endParaRPr>
                    </a:p>
                    <a:p>
                      <a:pPr marL="1085850" lvl="2" indent="-171450" algn="l">
                        <a:lnSpc>
                          <a:spcPct val="100000"/>
                        </a:lnSpc>
                        <a:spcBef>
                          <a:spcPts val="0"/>
                        </a:spcBef>
                        <a:spcAft>
                          <a:spcPts val="0"/>
                        </a:spcAft>
                        <a:buFont typeface="Arial"/>
                        <a:buChar char="•"/>
                      </a:pPr>
                      <a:r>
                        <a:rPr lang="en-US" sz="1600" b="0" i="0" u="none" strike="noStrike" noProof="0" dirty="0">
                          <a:solidFill>
                            <a:srgbClr val="2E2E2A"/>
                          </a:solidFill>
                          <a:effectLst/>
                          <a:latin typeface="Roboto"/>
                        </a:rPr>
                        <a:t>The documents are about a specific person, property, or account, </a:t>
                      </a:r>
                      <a:r>
                        <a:rPr lang="en-US" sz="1600" b="1" i="0" u="none" strike="noStrike" noProof="0" dirty="0">
                          <a:solidFill>
                            <a:srgbClr val="2E2E2A"/>
                          </a:solidFill>
                          <a:effectLst/>
                          <a:latin typeface="Roboto"/>
                        </a:rPr>
                        <a:t>AND</a:t>
                      </a:r>
                      <a:br>
                        <a:rPr lang="en-US" sz="1600" b="1" i="0" u="none" strike="noStrike" noProof="0" dirty="0">
                          <a:solidFill>
                            <a:srgbClr val="2E2E2A"/>
                          </a:solidFill>
                          <a:effectLst/>
                          <a:latin typeface="Roboto"/>
                        </a:rPr>
                      </a:br>
                      <a:endParaRPr lang="en-US" sz="1600">
                        <a:latin typeface="Roboto"/>
                      </a:endParaRPr>
                    </a:p>
                    <a:p>
                      <a:pPr marL="1085850" lvl="2" indent="-171450" algn="l">
                        <a:lnSpc>
                          <a:spcPct val="100000"/>
                        </a:lnSpc>
                        <a:spcBef>
                          <a:spcPts val="0"/>
                        </a:spcBef>
                        <a:spcAft>
                          <a:spcPts val="0"/>
                        </a:spcAft>
                        <a:buFont typeface="Arial"/>
                        <a:buChar char="•"/>
                      </a:pPr>
                      <a:r>
                        <a:rPr lang="en-US" sz="1600" b="0" i="0" u="none" strike="noStrike" noProof="0" dirty="0">
                          <a:solidFill>
                            <a:srgbClr val="2E2E2A"/>
                          </a:solidFill>
                          <a:latin typeface="Roboto"/>
                        </a:rPr>
                        <a:t>The documents are password-protected or otherwise secured.</a:t>
                      </a:r>
                      <a:endParaRPr lang="en-US" sz="1600" dirty="0"/>
                    </a:p>
                    <a:p>
                      <a:pPr marL="1085850" lvl="2" indent="-171450" algn="l">
                        <a:lnSpc>
                          <a:spcPct val="100000"/>
                        </a:lnSpc>
                        <a:spcBef>
                          <a:spcPts val="0"/>
                        </a:spcBef>
                        <a:spcAft>
                          <a:spcPts val="0"/>
                        </a:spcAft>
                        <a:buFont typeface="Arial"/>
                        <a:buChar char="•"/>
                      </a:pPr>
                      <a:endParaRPr lang="en-US" sz="1600" b="1" i="0" u="none" strike="noStrike" noProof="0" dirty="0">
                        <a:solidFill>
                          <a:srgbClr val="2E2E2A"/>
                        </a:solidFill>
                      </a:endParaRPr>
                    </a:p>
                    <a:p>
                      <a:pPr marL="1085850" lvl="2" indent="-171450" algn="l">
                        <a:lnSpc>
                          <a:spcPct val="100000"/>
                        </a:lnSpc>
                        <a:spcBef>
                          <a:spcPts val="0"/>
                        </a:spcBef>
                        <a:spcAft>
                          <a:spcPts val="0"/>
                        </a:spcAft>
                        <a:buFont typeface="Arial"/>
                        <a:buChar char="•"/>
                      </a:pPr>
                      <a:r>
                        <a:rPr lang="en-US" sz="1600" b="1" i="0" u="none" strike="noStrike" noProof="0" dirty="0">
                          <a:solidFill>
                            <a:srgbClr val="2E2E2A"/>
                          </a:solidFill>
                          <a:latin typeface="Roboto"/>
                        </a:rPr>
                        <a:t>Example:</a:t>
                      </a:r>
                      <a:r>
                        <a:rPr lang="en-US" sz="1600" b="0" i="0" u="none" strike="noStrike" noProof="0" dirty="0">
                          <a:solidFill>
                            <a:srgbClr val="2E2E2A"/>
                          </a:solidFill>
                          <a:latin typeface="Roboto"/>
                        </a:rPr>
                        <a:t> A PDF version of a water bill for a person’s home that is available in that person’s secure account on a city’s website would probably fall under the exception. However, the exception does not apply to the city’s website itself.</a:t>
                      </a:r>
                      <a:br>
                        <a:rPr lang="en-US" sz="1600" b="0" i="0" u="none" strike="noStrike" noProof="0" dirty="0">
                          <a:solidFill>
                            <a:srgbClr val="2E2E2A"/>
                          </a:solidFill>
                          <a:latin typeface="Roboto"/>
                        </a:rPr>
                      </a:br>
                      <a:endParaRPr lang="en-US" sz="1600" b="0" i="0" u="none" strike="noStrike" noProof="0" dirty="0">
                        <a:solidFill>
                          <a:srgbClr val="2E2E2A"/>
                        </a:solidFill>
                        <a:latin typeface="Roboto"/>
                      </a:endParaRPr>
                    </a:p>
                    <a:p>
                      <a:pPr marL="1085850" lvl="2" indent="-171450" algn="l">
                        <a:lnSpc>
                          <a:spcPct val="100000"/>
                        </a:lnSpc>
                        <a:spcBef>
                          <a:spcPts val="0"/>
                        </a:spcBef>
                        <a:spcAft>
                          <a:spcPts val="0"/>
                        </a:spcAft>
                        <a:buFont typeface="Arial"/>
                        <a:buChar char="•"/>
                      </a:pPr>
                      <a:r>
                        <a:rPr lang="en-US" sz="1600" b="1" i="0" u="none" strike="noStrike" noProof="0" dirty="0">
                          <a:solidFill>
                            <a:srgbClr val="2E2E2A"/>
                          </a:solidFill>
                          <a:latin typeface="Roboto"/>
                        </a:rPr>
                        <a:t>Example:</a:t>
                      </a:r>
                      <a:r>
                        <a:rPr lang="en-US" sz="1600" b="0" i="0" u="none" strike="noStrike" noProof="0" dirty="0">
                          <a:solidFill>
                            <a:srgbClr val="2E2E2A"/>
                          </a:solidFill>
                          <a:latin typeface="Roboto"/>
                        </a:rPr>
                        <a:t> If a person’s water bill is made available for them to view on a password-protected website as HTML content, the exception would </a:t>
                      </a:r>
                      <a:r>
                        <a:rPr lang="en-US" sz="1600" b="1" i="0" u="none" strike="noStrike" noProof="0" dirty="0">
                          <a:solidFill>
                            <a:srgbClr val="2E2E2A"/>
                          </a:solidFill>
                          <a:latin typeface="Roboto"/>
                        </a:rPr>
                        <a:t>not</a:t>
                      </a:r>
                      <a:r>
                        <a:rPr lang="en-US" sz="1600" b="0" i="0" u="none" strike="noStrike" noProof="0" dirty="0">
                          <a:solidFill>
                            <a:srgbClr val="2E2E2A"/>
                          </a:solidFill>
                          <a:latin typeface="Roboto"/>
                        </a:rPr>
                        <a:t> apply because the content is not in one of the listed document formats, and the content would usually need to meet WCAG 2.1, Level AA.</a:t>
                      </a:r>
                      <a:br>
                        <a:rPr lang="en-US" sz="1600" b="0" i="0" u="none" strike="noStrike" noProof="0" dirty="0">
                          <a:solidFill>
                            <a:srgbClr val="2E2E2A"/>
                          </a:solidFill>
                          <a:latin typeface="Roboto"/>
                        </a:rPr>
                      </a:br>
                      <a:endParaRPr lang="en-US" sz="1600" b="0" i="0" u="none" strike="noStrike" noProof="0" dirty="0">
                        <a:solidFill>
                          <a:srgbClr val="2E2E2A"/>
                        </a:solidFill>
                        <a:latin typeface="Roboto"/>
                      </a:endParaRPr>
                    </a:p>
                    <a:p>
                      <a:pPr marL="1085850" lvl="2" indent="-171450" algn="l">
                        <a:lnSpc>
                          <a:spcPct val="100000"/>
                        </a:lnSpc>
                        <a:spcBef>
                          <a:spcPts val="0"/>
                        </a:spcBef>
                        <a:spcAft>
                          <a:spcPts val="0"/>
                        </a:spcAft>
                        <a:buFont typeface="Arial"/>
                        <a:buChar char="•"/>
                      </a:pPr>
                      <a:r>
                        <a:rPr lang="en-US" sz="1600" b="1" i="0" u="none" strike="noStrike" noProof="0" dirty="0">
                          <a:solidFill>
                            <a:srgbClr val="2E2E2A"/>
                          </a:solidFill>
                          <a:latin typeface="Roboto"/>
                        </a:rPr>
                        <a:t>Example:</a:t>
                      </a:r>
                      <a:r>
                        <a:rPr lang="en-US" sz="1600" b="0" i="0" u="none" strike="noStrike" noProof="0" dirty="0">
                          <a:solidFill>
                            <a:srgbClr val="2E2E2A"/>
                          </a:solidFill>
                          <a:latin typeface="Roboto"/>
                        </a:rPr>
                        <a:t> If the water company posts a PDF document on a password-protected website about an upcoming rate increase for all customers, the exception would </a:t>
                      </a:r>
                      <a:r>
                        <a:rPr lang="en-US" sz="1600" b="1" i="0" u="none" strike="noStrike" noProof="0" dirty="0">
                          <a:solidFill>
                            <a:srgbClr val="2E2E2A"/>
                          </a:solidFill>
                          <a:latin typeface="Roboto"/>
                        </a:rPr>
                        <a:t>not</a:t>
                      </a:r>
                      <a:r>
                        <a:rPr lang="en-US" sz="1600" b="0" i="0" u="none" strike="noStrike" noProof="0" dirty="0">
                          <a:solidFill>
                            <a:srgbClr val="2E2E2A"/>
                          </a:solidFill>
                          <a:latin typeface="Roboto"/>
                        </a:rPr>
                        <a:t> apply, and the document would usually need to meet WCAG 2.1, Level AA, because the document is not about one customer’s account.</a:t>
                      </a:r>
                      <a:br>
                        <a:rPr lang="en-US" sz="1600" dirty="0">
                          <a:latin typeface="Roboto"/>
                        </a:rPr>
                      </a:br>
                      <a:br>
                        <a:rPr lang="en-US" sz="1600" dirty="0"/>
                      </a:br>
                      <a:endParaRPr lang="en-US" sz="1600"/>
                    </a:p>
                    <a:p>
                      <a:pPr marL="1200150" lvl="2" indent="-285750" algn="l">
                        <a:lnSpc>
                          <a:spcPct val="100000"/>
                        </a:lnSpc>
                        <a:spcBef>
                          <a:spcPts val="0"/>
                        </a:spcBef>
                        <a:spcAft>
                          <a:spcPts val="0"/>
                        </a:spcAft>
                        <a:buFont typeface="Arial"/>
                        <a:buChar char="•"/>
                      </a:pPr>
                      <a:endParaRPr lang="en-US" sz="1700" b="1" i="0" u="none" strike="noStrike" noProof="0" dirty="0">
                        <a:solidFill>
                          <a:srgbClr val="2E2E2A"/>
                        </a:solidFill>
                        <a:effectLst/>
                        <a:latin typeface="Roboto"/>
                      </a:endParaRPr>
                    </a:p>
                    <a:p>
                      <a:pPr marL="457200" lvl="1" indent="0" algn="l">
                        <a:lnSpc>
                          <a:spcPct val="100000"/>
                        </a:lnSpc>
                        <a:spcBef>
                          <a:spcPts val="0"/>
                        </a:spcBef>
                        <a:spcAft>
                          <a:spcPts val="0"/>
                        </a:spcAft>
                        <a:buNone/>
                      </a:pPr>
                      <a:br>
                        <a:rPr lang="en-US" dirty="0"/>
                      </a:br>
                      <a:endParaRPr lang="en-US" dirty="0"/>
                    </a:p>
                    <a:p>
                      <a:pPr marL="1257300" marR="0" lvl="2" indent="-342900" algn="l">
                        <a:lnSpc>
                          <a:spcPct val="100000"/>
                        </a:lnSpc>
                        <a:spcBef>
                          <a:spcPts val="1200"/>
                        </a:spcBef>
                        <a:spcAft>
                          <a:spcPts val="600"/>
                        </a:spcAft>
                        <a:buClr>
                          <a:srgbClr val="000000"/>
                        </a:buClr>
                        <a:buFont typeface="Arial,Sans-Serif"/>
                        <a:buChar char="•"/>
                      </a:pPr>
                      <a:endParaRPr lang="en-US" sz="1800" b="1" i="0" u="none" strike="noStrike" noProof="0" dirty="0">
                        <a:solidFill>
                          <a:srgbClr val="2E2E2A"/>
                        </a:solidFill>
                        <a:effectLst/>
                        <a:latin typeface="Arial"/>
                      </a:endParaRPr>
                    </a:p>
                    <a:p>
                      <a:pPr marL="1257300" marR="0" lvl="2" indent="-342900" algn="l">
                        <a:lnSpc>
                          <a:spcPct val="100000"/>
                        </a:lnSpc>
                        <a:spcBef>
                          <a:spcPts val="1200"/>
                        </a:spcBef>
                        <a:spcAft>
                          <a:spcPts val="600"/>
                        </a:spcAft>
                        <a:buClr>
                          <a:srgbClr val="920075"/>
                        </a:buClr>
                        <a:buAutoNum type="arabicPeriod"/>
                      </a:pPr>
                      <a:endParaRPr lang="en-US" sz="1700" b="1" i="0" u="none" strike="noStrike" noProof="0" dirty="0">
                        <a:solidFill>
                          <a:srgbClr val="2E2E2A"/>
                        </a:solidFill>
                        <a:effectLst/>
                        <a:latin typeface="Roboto"/>
                      </a:endParaRPr>
                    </a:p>
                    <a:p>
                      <a:pPr marL="1257300" marR="0" lvl="2" indent="-342900" algn="l">
                        <a:lnSpc>
                          <a:spcPct val="100000"/>
                        </a:lnSpc>
                        <a:spcBef>
                          <a:spcPts val="1200"/>
                        </a:spcBef>
                        <a:spcAft>
                          <a:spcPts val="600"/>
                        </a:spcAft>
                        <a:buClr>
                          <a:srgbClr val="920075"/>
                        </a:buClr>
                        <a:buAutoNum type="arabicPeriod"/>
                      </a:pPr>
                      <a:endParaRPr lang="en-US" sz="1200" b="1" i="0" u="none" strike="noStrike" noProof="0" dirty="0">
                        <a:solidFill>
                          <a:srgbClr val="2E2E2A"/>
                        </a:solidFill>
                        <a:effectLst/>
                        <a:latin typeface="Calibri"/>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a:xfrm>
            <a:off x="622134" y="370335"/>
            <a:ext cx="9088080" cy="424609"/>
          </a:xfrm>
        </p:spPr>
        <p:txBody>
          <a:bodyPr vert="horz" lIns="91440" tIns="45720" rIns="91440" bIns="45720" rtlCol="0" anchor="t">
            <a:normAutofit lnSpcReduction="10000"/>
          </a:bodyPr>
          <a:lstStyle/>
          <a:p>
            <a:r>
              <a:rPr lang="en-US" sz="2600" dirty="0">
                <a:latin typeface="Roboto"/>
                <a:ea typeface="Roboto"/>
                <a:cs typeface="Roboto"/>
              </a:rPr>
              <a:t>Individualized documents that are password-protected</a:t>
            </a:r>
            <a:endParaRPr lang="en-US" dirty="0"/>
          </a:p>
          <a:p>
            <a:endParaRPr lang="en-US">
              <a:cs typeface="Roboto"/>
            </a:endParaRPr>
          </a:p>
        </p:txBody>
      </p:sp>
    </p:spTree>
    <p:extLst>
      <p:ext uri="{BB962C8B-B14F-4D97-AF65-F5344CB8AC3E}">
        <p14:creationId xmlns:p14="http://schemas.microsoft.com/office/powerpoint/2010/main" val="3876660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F281-4FF6-4617-A809-AC9C15ECF18A}"/>
              </a:ext>
            </a:extLst>
          </p:cNvPr>
          <p:cNvSpPr>
            <a:spLocks noGrp="1"/>
          </p:cNvSpPr>
          <p:nvPr>
            <p:ph type="title" idx="4294967295"/>
          </p:nvPr>
        </p:nvSpPr>
        <p:spPr>
          <a:xfrm>
            <a:off x="487012" y="2071470"/>
            <a:ext cx="9795226" cy="1897062"/>
          </a:xfrm>
        </p:spPr>
        <p:txBody>
          <a:bodyPr rtlCol="0">
            <a:noAutofit/>
          </a:bodyPr>
          <a:lstStyle/>
          <a:p>
            <a:r>
              <a:rPr lang="en-US" sz="7200" dirty="0">
                <a:solidFill>
                  <a:srgbClr val="005E6E"/>
                </a:solidFill>
                <a:latin typeface="Rajdhani"/>
                <a:ea typeface="Roboto"/>
              </a:rPr>
              <a:t>Introduction</a:t>
            </a:r>
            <a:endParaRPr lang="en-US" dirty="0"/>
          </a:p>
        </p:txBody>
      </p:sp>
    </p:spTree>
    <p:extLst>
      <p:ext uri="{BB962C8B-B14F-4D97-AF65-F5344CB8AC3E}">
        <p14:creationId xmlns:p14="http://schemas.microsoft.com/office/powerpoint/2010/main" val="13297466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nvGraphicFramePr>
        <p:xfrm>
          <a:off x="426022" y="1236703"/>
          <a:ext cx="10893777" cy="9144000"/>
        </p:xfrm>
        <a:graphic>
          <a:graphicData uri="http://schemas.openxmlformats.org/drawingml/2006/table">
            <a:tbl>
              <a:tblPr firstRow="1" bandRow="1"/>
              <a:tblGrid>
                <a:gridCol w="10893777">
                  <a:extLst>
                    <a:ext uri="{9D8B030D-6E8A-4147-A177-3AD203B41FA5}">
                      <a16:colId xmlns:a16="http://schemas.microsoft.com/office/drawing/2014/main" val="377280143"/>
                    </a:ext>
                  </a:extLst>
                </a:gridCol>
              </a:tblGrid>
              <a:tr h="182341">
                <a:tc>
                  <a:txBody>
                    <a:bodyPr/>
                    <a:lstStyle/>
                    <a:p>
                      <a:endParaRPr lang="en-US"/>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3667760">
                <a:tc>
                  <a:txBody>
                    <a:bodyPr/>
                    <a:lstStyle/>
                    <a:p>
                      <a:pPr marL="800100" marR="0" lvl="1" indent="-342900" algn="l">
                        <a:lnSpc>
                          <a:spcPct val="100000"/>
                        </a:lnSpc>
                        <a:spcBef>
                          <a:spcPts val="1200"/>
                        </a:spcBef>
                        <a:spcAft>
                          <a:spcPts val="600"/>
                        </a:spcAft>
                        <a:buClr>
                          <a:srgbClr val="000000"/>
                        </a:buClr>
                        <a:buFont typeface="Arial,Sans-Serif"/>
                        <a:buChar char="•"/>
                      </a:pPr>
                      <a:r>
                        <a:rPr lang="en-US" sz="2000" b="1" i="0" u="none" strike="noStrike" noProof="0" dirty="0">
                          <a:solidFill>
                            <a:srgbClr val="2E2E2A"/>
                          </a:solidFill>
                          <a:effectLst/>
                          <a:latin typeface="Roboto"/>
                        </a:rPr>
                        <a:t>Social media posts made by a state or local government before the date of enactment do not need to meet the update's technical standard.</a:t>
                      </a:r>
                    </a:p>
                    <a:p>
                      <a:pPr marL="742950" marR="0" lvl="1" indent="-285750" algn="l">
                        <a:lnSpc>
                          <a:spcPct val="100000"/>
                        </a:lnSpc>
                        <a:spcBef>
                          <a:spcPts val="1200"/>
                        </a:spcBef>
                        <a:spcAft>
                          <a:spcPts val="600"/>
                        </a:spcAft>
                        <a:buClr>
                          <a:srgbClr val="000000"/>
                        </a:buClr>
                        <a:buFont typeface="Arial,Sans-Serif"/>
                        <a:buChar char="•"/>
                      </a:pPr>
                      <a:r>
                        <a:rPr lang="en-US" sz="2000" b="1" i="0" u="none" strike="noStrike" noProof="0" dirty="0">
                          <a:solidFill>
                            <a:srgbClr val="414042"/>
                          </a:solidFill>
                          <a:effectLst/>
                          <a:latin typeface="Roboto"/>
                        </a:rPr>
                        <a:t>This exception does not change the fact that state and local governments have to provide effective communication and reasonable modifications and equal opportunities to participate in their services, programs and activities.</a:t>
                      </a:r>
                      <a:endParaRPr lang="en-US" sz="2000" b="0" i="0" u="none" strike="noStrike" noProof="0" dirty="0">
                        <a:solidFill>
                          <a:srgbClr val="000000"/>
                        </a:solidFill>
                        <a:effectLst/>
                        <a:latin typeface="Roboto"/>
                      </a:endParaRPr>
                    </a:p>
                    <a:p>
                      <a:pPr marL="1085850" lvl="2" indent="-171450" algn="l">
                        <a:lnSpc>
                          <a:spcPct val="100000"/>
                        </a:lnSpc>
                        <a:spcBef>
                          <a:spcPts val="0"/>
                        </a:spcBef>
                        <a:spcAft>
                          <a:spcPts val="0"/>
                        </a:spcAft>
                        <a:buFont typeface="Arial"/>
                        <a:buChar char="•"/>
                      </a:pPr>
                      <a:endParaRPr lang="en-US" sz="1600" b="1" i="0" u="none" strike="noStrike" noProof="0" dirty="0">
                        <a:solidFill>
                          <a:srgbClr val="2E2E2A"/>
                        </a:solidFill>
                      </a:endParaRPr>
                    </a:p>
                    <a:p>
                      <a:pPr marL="1085850" lvl="2" indent="-171450" algn="l">
                        <a:lnSpc>
                          <a:spcPct val="100000"/>
                        </a:lnSpc>
                        <a:spcBef>
                          <a:spcPts val="0"/>
                        </a:spcBef>
                        <a:spcAft>
                          <a:spcPts val="0"/>
                        </a:spcAft>
                        <a:buFont typeface="Arial"/>
                        <a:buChar char="•"/>
                      </a:pPr>
                      <a:r>
                        <a:rPr lang="en-US" sz="2000" b="1" i="0" u="none" strike="noStrike" noProof="0" dirty="0">
                          <a:solidFill>
                            <a:srgbClr val="2E2E2A"/>
                          </a:solidFill>
                          <a:latin typeface="Roboto"/>
                        </a:rPr>
                        <a:t>Example:</a:t>
                      </a:r>
                      <a:r>
                        <a:rPr lang="en-US" sz="2000" b="0" i="0" u="none" strike="noStrike" noProof="0" dirty="0">
                          <a:solidFill>
                            <a:srgbClr val="2E2E2A"/>
                          </a:solidFill>
                          <a:latin typeface="Roboto"/>
                        </a:rPr>
                        <a:t> If an individual who is blind requests access to a picture a city posted on social media in 2023, the city could provide effective communication by providing an alternative text description of the image to the individual</a:t>
                      </a:r>
                      <a:r>
                        <a:rPr lang="en-US" sz="2000" b="0" i="0" u="none" strike="noStrike" noProof="0" dirty="0">
                          <a:solidFill>
                            <a:srgbClr val="2E2E2A"/>
                          </a:solidFill>
                        </a:rPr>
                        <a:t>.</a:t>
                      </a:r>
                      <a:endParaRPr lang="en-US" sz="2000" b="0" i="0" u="none" strike="noStrike" noProof="0" dirty="0">
                        <a:solidFill>
                          <a:srgbClr val="2E2E2A"/>
                        </a:solidFill>
                        <a:latin typeface="Roboto"/>
                      </a:endParaRPr>
                    </a:p>
                    <a:p>
                      <a:pPr marL="1200150" lvl="2" indent="-285750" algn="l">
                        <a:lnSpc>
                          <a:spcPct val="100000"/>
                        </a:lnSpc>
                        <a:spcBef>
                          <a:spcPts val="0"/>
                        </a:spcBef>
                        <a:spcAft>
                          <a:spcPts val="0"/>
                        </a:spcAft>
                        <a:buFont typeface="Arial"/>
                        <a:buChar char="•"/>
                      </a:pPr>
                      <a:endParaRPr lang="en-US" sz="1700" b="1" i="0" u="none" strike="noStrike" noProof="0" dirty="0">
                        <a:solidFill>
                          <a:srgbClr val="2E2E2A"/>
                        </a:solidFill>
                        <a:effectLst/>
                        <a:latin typeface="Roboto"/>
                      </a:endParaRPr>
                    </a:p>
                    <a:p>
                      <a:pPr marL="457200" lvl="1" indent="0" algn="l">
                        <a:lnSpc>
                          <a:spcPct val="100000"/>
                        </a:lnSpc>
                        <a:spcBef>
                          <a:spcPts val="0"/>
                        </a:spcBef>
                        <a:spcAft>
                          <a:spcPts val="0"/>
                        </a:spcAft>
                        <a:buNone/>
                      </a:pPr>
                      <a:br>
                        <a:rPr lang="en-US" dirty="0"/>
                      </a:br>
                      <a:endParaRPr lang="en-US" dirty="0"/>
                    </a:p>
                    <a:p>
                      <a:pPr marL="1257300" marR="0" lvl="2" indent="-342900" algn="l">
                        <a:lnSpc>
                          <a:spcPct val="100000"/>
                        </a:lnSpc>
                        <a:spcBef>
                          <a:spcPts val="1200"/>
                        </a:spcBef>
                        <a:spcAft>
                          <a:spcPts val="600"/>
                        </a:spcAft>
                        <a:buClr>
                          <a:srgbClr val="000000"/>
                        </a:buClr>
                        <a:buFont typeface="Arial,Sans-Serif"/>
                        <a:buChar char="•"/>
                      </a:pPr>
                      <a:endParaRPr lang="en-US" sz="1800" b="1" i="0" u="none" strike="noStrike" noProof="0" dirty="0">
                        <a:solidFill>
                          <a:srgbClr val="2E2E2A"/>
                        </a:solidFill>
                        <a:effectLst/>
                        <a:latin typeface="Arial"/>
                      </a:endParaRPr>
                    </a:p>
                    <a:p>
                      <a:pPr marL="1257300" marR="0" lvl="2" indent="-342900" algn="l">
                        <a:lnSpc>
                          <a:spcPct val="100000"/>
                        </a:lnSpc>
                        <a:spcBef>
                          <a:spcPts val="1200"/>
                        </a:spcBef>
                        <a:spcAft>
                          <a:spcPts val="600"/>
                        </a:spcAft>
                        <a:buClr>
                          <a:srgbClr val="920075"/>
                        </a:buClr>
                        <a:buAutoNum type="arabicPeriod"/>
                      </a:pPr>
                      <a:endParaRPr lang="en-US" sz="1700" b="1" i="0" u="none" strike="noStrike" noProof="0" dirty="0">
                        <a:solidFill>
                          <a:srgbClr val="2E2E2A"/>
                        </a:solidFill>
                        <a:effectLst/>
                        <a:latin typeface="Roboto"/>
                      </a:endParaRPr>
                    </a:p>
                    <a:p>
                      <a:pPr marL="1257300" marR="0" lvl="2" indent="-342900" algn="l">
                        <a:lnSpc>
                          <a:spcPct val="100000"/>
                        </a:lnSpc>
                        <a:spcBef>
                          <a:spcPts val="1200"/>
                        </a:spcBef>
                        <a:spcAft>
                          <a:spcPts val="600"/>
                        </a:spcAft>
                        <a:buClr>
                          <a:srgbClr val="920075"/>
                        </a:buClr>
                        <a:buAutoNum type="arabicPeriod"/>
                      </a:pPr>
                      <a:endParaRPr lang="en-US" sz="1200" b="1" i="0" u="none" strike="noStrike" noProof="0" dirty="0">
                        <a:solidFill>
                          <a:srgbClr val="2E2E2A"/>
                        </a:solidFill>
                        <a:effectLst/>
                        <a:latin typeface="Calibri"/>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a:xfrm>
            <a:off x="622134" y="370335"/>
            <a:ext cx="9088080" cy="424609"/>
          </a:xfrm>
        </p:spPr>
        <p:txBody>
          <a:bodyPr vert="horz" lIns="91440" tIns="45720" rIns="91440" bIns="45720" rtlCol="0" anchor="t">
            <a:normAutofit lnSpcReduction="10000"/>
          </a:bodyPr>
          <a:lstStyle/>
          <a:p>
            <a:r>
              <a:rPr lang="en-US" sz="2600" dirty="0">
                <a:latin typeface="Roboto"/>
                <a:ea typeface="Roboto"/>
                <a:cs typeface="Roboto"/>
              </a:rPr>
              <a:t>Preexisting social media posts</a:t>
            </a:r>
            <a:endParaRPr lang="en-US" dirty="0"/>
          </a:p>
          <a:p>
            <a:endParaRPr lang="en-US">
              <a:cs typeface="Roboto"/>
            </a:endParaRPr>
          </a:p>
        </p:txBody>
      </p:sp>
    </p:spTree>
    <p:extLst>
      <p:ext uri="{BB962C8B-B14F-4D97-AF65-F5344CB8AC3E}">
        <p14:creationId xmlns:p14="http://schemas.microsoft.com/office/powerpoint/2010/main" val="18809019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1119056934"/>
              </p:ext>
            </p:extLst>
          </p:nvPr>
        </p:nvGraphicFramePr>
        <p:xfrm>
          <a:off x="426022" y="894231"/>
          <a:ext cx="10893777" cy="10470136"/>
        </p:xfrm>
        <a:graphic>
          <a:graphicData uri="http://schemas.openxmlformats.org/drawingml/2006/table">
            <a:tbl>
              <a:tblPr firstRow="1" bandRow="1"/>
              <a:tblGrid>
                <a:gridCol w="10893777">
                  <a:extLst>
                    <a:ext uri="{9D8B030D-6E8A-4147-A177-3AD203B41FA5}">
                      <a16:colId xmlns:a16="http://schemas.microsoft.com/office/drawing/2014/main" val="377280143"/>
                    </a:ext>
                  </a:extLst>
                </a:gridCol>
              </a:tblGrid>
              <a:tr h="366016">
                <a:tc>
                  <a:txBody>
                    <a:bodyPr/>
                    <a:lstStyle/>
                    <a:p>
                      <a:endParaRPr lang="en-US"/>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3667760">
                <a:tc>
                  <a:txBody>
                    <a:bodyPr/>
                    <a:lstStyle/>
                    <a:p>
                      <a:pPr marL="800100" marR="0" lvl="1" indent="-342900" algn="l">
                        <a:lnSpc>
                          <a:spcPct val="100000"/>
                        </a:lnSpc>
                        <a:spcBef>
                          <a:spcPts val="1200"/>
                        </a:spcBef>
                        <a:spcAft>
                          <a:spcPts val="600"/>
                        </a:spcAft>
                        <a:buClr>
                          <a:srgbClr val="000000"/>
                        </a:buClr>
                        <a:buFont typeface="Arial,Sans-Serif"/>
                        <a:buChar char="•"/>
                      </a:pPr>
                      <a:r>
                        <a:rPr lang="en-US" sz="2000" b="1" i="0" u="none" strike="noStrike" noProof="0" dirty="0">
                          <a:solidFill>
                            <a:srgbClr val="2E2E2A"/>
                          </a:solidFill>
                          <a:effectLst/>
                          <a:latin typeface="Roboto"/>
                        </a:rPr>
                        <a:t>According to the technical standard, state and local governments may use conforming alternate versions ONLY IN VERY LIMITED CIRCUMSTANCES.</a:t>
                      </a:r>
                    </a:p>
                    <a:p>
                      <a:pPr marL="742950" marR="0" lvl="1" indent="-285750" algn="l">
                        <a:lnSpc>
                          <a:spcPct val="100000"/>
                        </a:lnSpc>
                        <a:spcBef>
                          <a:spcPts val="1200"/>
                        </a:spcBef>
                        <a:spcAft>
                          <a:spcPts val="600"/>
                        </a:spcAft>
                        <a:buClr>
                          <a:srgbClr val="000000"/>
                        </a:buClr>
                        <a:buFont typeface="Arial,Sans-Serif"/>
                        <a:buChar char="•"/>
                      </a:pPr>
                      <a:r>
                        <a:rPr lang="en-US" sz="2000" b="0" i="0" u="none" strike="noStrike" noProof="0" dirty="0">
                          <a:solidFill>
                            <a:srgbClr val="414042"/>
                          </a:solidFill>
                          <a:effectLst/>
                          <a:latin typeface="Roboto"/>
                        </a:rPr>
                        <a:t>This is only allowed when there is a TECHNICAL OR LEGAL LIMITATION (not a time constraint one) that prevents inaccessible web content or mobile applications from being made accessible.</a:t>
                      </a:r>
                    </a:p>
                    <a:p>
                      <a:pPr marL="742950" marR="0" lvl="1" indent="-285750" algn="l">
                        <a:lnSpc>
                          <a:spcPct val="100000"/>
                        </a:lnSpc>
                        <a:spcBef>
                          <a:spcPts val="1200"/>
                        </a:spcBef>
                        <a:spcAft>
                          <a:spcPts val="600"/>
                        </a:spcAft>
                        <a:buClr>
                          <a:srgbClr val="000000"/>
                        </a:buClr>
                        <a:buFont typeface="Arial,Sans-Serif"/>
                        <a:buChar char="•"/>
                      </a:pPr>
                      <a:r>
                        <a:rPr lang="en-US" sz="2000" b="1" i="0" u="none" strike="noStrike" noProof="0" dirty="0">
                          <a:solidFill>
                            <a:srgbClr val="414042"/>
                          </a:solidFill>
                          <a:effectLst/>
                          <a:latin typeface="Roboto"/>
                        </a:rPr>
                        <a:t>Some examples where this rule may or may not apply:</a:t>
                      </a:r>
                      <a:endParaRPr lang="en-US" sz="2000" b="0" i="0" u="none" strike="noStrike" noProof="0" dirty="0">
                        <a:solidFill>
                          <a:srgbClr val="414042"/>
                        </a:solidFill>
                        <a:effectLst/>
                        <a:latin typeface="Roboto"/>
                      </a:endParaRPr>
                    </a:p>
                    <a:p>
                      <a:pPr marL="1200150" marR="0" lvl="2" indent="-285750" algn="l">
                        <a:lnSpc>
                          <a:spcPct val="100000"/>
                        </a:lnSpc>
                        <a:spcBef>
                          <a:spcPts val="1200"/>
                        </a:spcBef>
                        <a:spcAft>
                          <a:spcPts val="600"/>
                        </a:spcAft>
                        <a:buClr>
                          <a:srgbClr val="000000"/>
                        </a:buClr>
                        <a:buFont typeface="Arial,Sans-Serif"/>
                        <a:buChar char="•"/>
                      </a:pPr>
                      <a:r>
                        <a:rPr lang="en-US" sz="2000" b="1" i="0" u="none" strike="noStrike" noProof="0" dirty="0">
                          <a:solidFill>
                            <a:srgbClr val="414042"/>
                          </a:solidFill>
                          <a:effectLst/>
                          <a:latin typeface="Roboto"/>
                        </a:rPr>
                        <a:t>Example: </a:t>
                      </a:r>
                      <a:r>
                        <a:rPr lang="en-US" sz="2000" b="0" i="0" u="none" strike="noStrike" noProof="0" dirty="0">
                          <a:solidFill>
                            <a:srgbClr val="414042"/>
                          </a:solidFill>
                          <a:effectLst/>
                          <a:latin typeface="Roboto"/>
                        </a:rPr>
                        <a:t>You have a PDF version that is accessible but a website that houses the same information.</a:t>
                      </a:r>
                      <a:endParaRPr lang="en-US" sz="2000" b="0" i="0" u="none" strike="noStrike" noProof="0">
                        <a:solidFill>
                          <a:srgbClr val="414042"/>
                        </a:solidFill>
                        <a:effectLst/>
                        <a:latin typeface="Roboto"/>
                      </a:endParaRPr>
                    </a:p>
                    <a:p>
                      <a:pPr marL="1200150" marR="0" lvl="2" indent="-285750" algn="l">
                        <a:lnSpc>
                          <a:spcPct val="100000"/>
                        </a:lnSpc>
                        <a:spcBef>
                          <a:spcPts val="1200"/>
                        </a:spcBef>
                        <a:spcAft>
                          <a:spcPts val="600"/>
                        </a:spcAft>
                        <a:buClr>
                          <a:srgbClr val="000000"/>
                        </a:buClr>
                        <a:buFont typeface="Arial,Sans-Serif"/>
                        <a:buChar char="•"/>
                      </a:pPr>
                      <a:r>
                        <a:rPr lang="en-US" sz="2000" b="1" i="0" u="none" strike="noStrike" noProof="0" dirty="0">
                          <a:solidFill>
                            <a:srgbClr val="414042"/>
                          </a:solidFill>
                          <a:effectLst/>
                          <a:latin typeface="Roboto"/>
                        </a:rPr>
                        <a:t>Example: </a:t>
                      </a:r>
                      <a:r>
                        <a:rPr lang="en-US" sz="2000" b="0" i="0" u="none" strike="noStrike" noProof="0" dirty="0">
                          <a:solidFill>
                            <a:srgbClr val="414042"/>
                          </a:solidFill>
                          <a:effectLst/>
                          <a:latin typeface="Roboto"/>
                        </a:rPr>
                        <a:t>You have an accessible web version and an inaccessible one.</a:t>
                      </a:r>
                    </a:p>
                    <a:p>
                      <a:pPr marL="742950" marR="0" lvl="1" indent="-285750" algn="l">
                        <a:lnSpc>
                          <a:spcPct val="100000"/>
                        </a:lnSpc>
                        <a:spcBef>
                          <a:spcPts val="1200"/>
                        </a:spcBef>
                        <a:spcAft>
                          <a:spcPts val="600"/>
                        </a:spcAft>
                        <a:buClr>
                          <a:srgbClr val="000000"/>
                        </a:buClr>
                        <a:buFont typeface="Arial,Sans-Serif"/>
                        <a:buChar char="•"/>
                      </a:pPr>
                      <a:r>
                        <a:rPr lang="en-US" sz="2000" b="1" i="0" u="none" strike="noStrike" noProof="0" dirty="0">
                          <a:solidFill>
                            <a:srgbClr val="414042"/>
                          </a:solidFill>
                          <a:effectLst/>
                          <a:latin typeface="Roboto"/>
                        </a:rPr>
                        <a:t>IT COULD PASS, BUT THE DOJ STRONGLY RECOMMENDS AGAINST IT AND YOU WILL NEED TO PROVE YOUR REASONING OF "UNDUE BURDEN."</a:t>
                      </a:r>
                      <a:endParaRPr lang="en-US" sz="2000" b="0" i="0" u="none" strike="noStrike" noProof="0" dirty="0">
                        <a:solidFill>
                          <a:srgbClr val="414042"/>
                        </a:solidFill>
                        <a:effectLst/>
                        <a:latin typeface="Roboto"/>
                      </a:endParaRPr>
                    </a:p>
                    <a:p>
                      <a:pPr marL="457200" lvl="1" indent="0" algn="l">
                        <a:lnSpc>
                          <a:spcPct val="100000"/>
                        </a:lnSpc>
                        <a:spcBef>
                          <a:spcPts val="0"/>
                        </a:spcBef>
                        <a:spcAft>
                          <a:spcPts val="0"/>
                        </a:spcAft>
                        <a:buNone/>
                      </a:pPr>
                      <a:br>
                        <a:rPr lang="en-US" dirty="0"/>
                      </a:br>
                      <a:endParaRPr lang="en-US" dirty="0"/>
                    </a:p>
                    <a:p>
                      <a:pPr marL="1257300" marR="0" lvl="2" indent="-342900" algn="l">
                        <a:lnSpc>
                          <a:spcPct val="100000"/>
                        </a:lnSpc>
                        <a:spcBef>
                          <a:spcPts val="1200"/>
                        </a:spcBef>
                        <a:spcAft>
                          <a:spcPts val="600"/>
                        </a:spcAft>
                        <a:buClr>
                          <a:srgbClr val="000000"/>
                        </a:buClr>
                        <a:buFont typeface="Arial,Sans-Serif"/>
                        <a:buChar char="•"/>
                      </a:pPr>
                      <a:endParaRPr lang="en-US" sz="1800" b="1" i="0" u="none" strike="noStrike" noProof="0" dirty="0">
                        <a:solidFill>
                          <a:srgbClr val="2E2E2A"/>
                        </a:solidFill>
                        <a:effectLst/>
                        <a:latin typeface="Arial"/>
                      </a:endParaRPr>
                    </a:p>
                    <a:p>
                      <a:pPr marL="1257300" marR="0" lvl="2" indent="-342900" algn="l">
                        <a:lnSpc>
                          <a:spcPct val="100000"/>
                        </a:lnSpc>
                        <a:spcBef>
                          <a:spcPts val="1200"/>
                        </a:spcBef>
                        <a:spcAft>
                          <a:spcPts val="600"/>
                        </a:spcAft>
                        <a:buClr>
                          <a:srgbClr val="920075"/>
                        </a:buClr>
                        <a:buAutoNum type="arabicPeriod"/>
                      </a:pPr>
                      <a:endParaRPr lang="en-US" sz="1700" b="1" i="0" u="none" strike="noStrike" noProof="0" dirty="0">
                        <a:solidFill>
                          <a:srgbClr val="2E2E2A"/>
                        </a:solidFill>
                        <a:effectLst/>
                        <a:latin typeface="Roboto"/>
                      </a:endParaRPr>
                    </a:p>
                    <a:p>
                      <a:pPr marL="1257300" marR="0" lvl="2" indent="-342900" algn="l">
                        <a:lnSpc>
                          <a:spcPct val="100000"/>
                        </a:lnSpc>
                        <a:spcBef>
                          <a:spcPts val="1200"/>
                        </a:spcBef>
                        <a:spcAft>
                          <a:spcPts val="600"/>
                        </a:spcAft>
                        <a:buClr>
                          <a:srgbClr val="920075"/>
                        </a:buClr>
                        <a:buAutoNum type="arabicPeriod"/>
                      </a:pPr>
                      <a:endParaRPr lang="en-US" sz="1200" b="1" i="0" u="none" strike="noStrike" noProof="0" dirty="0">
                        <a:solidFill>
                          <a:srgbClr val="2E2E2A"/>
                        </a:solidFill>
                        <a:effectLst/>
                        <a:latin typeface="Calibri"/>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a:xfrm>
            <a:off x="622134" y="370335"/>
            <a:ext cx="9088080" cy="424609"/>
          </a:xfrm>
        </p:spPr>
        <p:txBody>
          <a:bodyPr vert="horz" lIns="91440" tIns="45720" rIns="91440" bIns="45720" rtlCol="0" anchor="t">
            <a:normAutofit lnSpcReduction="10000"/>
          </a:bodyPr>
          <a:lstStyle/>
          <a:p>
            <a:r>
              <a:rPr lang="en-US" sz="2600" dirty="0">
                <a:latin typeface="Roboto"/>
                <a:ea typeface="Roboto"/>
                <a:cs typeface="Roboto"/>
              </a:rPr>
              <a:t>What about "conforming alternate versions"?</a:t>
            </a:r>
            <a:endParaRPr lang="en-US" dirty="0"/>
          </a:p>
          <a:p>
            <a:endParaRPr lang="en-US">
              <a:cs typeface="Roboto"/>
            </a:endParaRPr>
          </a:p>
        </p:txBody>
      </p:sp>
    </p:spTree>
    <p:extLst>
      <p:ext uri="{BB962C8B-B14F-4D97-AF65-F5344CB8AC3E}">
        <p14:creationId xmlns:p14="http://schemas.microsoft.com/office/powerpoint/2010/main" val="17110221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22F498-E2C7-45C5-312A-E16B3BAACBBB}"/>
              </a:ext>
            </a:extLst>
          </p:cNvPr>
          <p:cNvSpPr>
            <a:spLocks noGrp="1"/>
          </p:cNvSpPr>
          <p:nvPr>
            <p:ph type="body" sz="quarter" idx="10"/>
          </p:nvPr>
        </p:nvSpPr>
        <p:spPr/>
        <p:txBody>
          <a:bodyPr vert="horz" lIns="91440" tIns="45720" rIns="91440" bIns="45720" rtlCol="0" anchor="t">
            <a:normAutofit/>
          </a:bodyPr>
          <a:lstStyle/>
          <a:p>
            <a:r>
              <a:rPr lang="en-US" dirty="0">
                <a:latin typeface="Roboto"/>
                <a:ea typeface="Roboto"/>
                <a:cs typeface="Roboto"/>
              </a:rPr>
              <a:t>What if I'm unsure?</a:t>
            </a:r>
            <a:endParaRPr lang="en-US" dirty="0"/>
          </a:p>
        </p:txBody>
      </p:sp>
      <p:graphicFrame>
        <p:nvGraphicFramePr>
          <p:cNvPr id="4" name="Table 3">
            <a:extLst>
              <a:ext uri="{FF2B5EF4-FFF2-40B4-BE49-F238E27FC236}">
                <a16:creationId xmlns:a16="http://schemas.microsoft.com/office/drawing/2014/main" id="{580B16D3-DFA7-3F77-9A26-FBAAAAF34EB8}"/>
              </a:ext>
            </a:extLst>
          </p:cNvPr>
          <p:cNvGraphicFramePr>
            <a:graphicFrameLocks noGrp="1"/>
          </p:cNvGraphicFramePr>
          <p:nvPr>
            <p:extLst>
              <p:ext uri="{D42A27DB-BD31-4B8C-83A1-F6EECF244321}">
                <p14:modId xmlns:p14="http://schemas.microsoft.com/office/powerpoint/2010/main" val="3414195046"/>
              </p:ext>
            </p:extLst>
          </p:nvPr>
        </p:nvGraphicFramePr>
        <p:xfrm>
          <a:off x="426022" y="1236703"/>
          <a:ext cx="11137789" cy="10149840"/>
        </p:xfrm>
        <a:graphic>
          <a:graphicData uri="http://schemas.openxmlformats.org/drawingml/2006/table">
            <a:tbl>
              <a:tblPr firstRow="1" bandRow="1"/>
              <a:tblGrid>
                <a:gridCol w="11137789">
                  <a:extLst>
                    <a:ext uri="{9D8B030D-6E8A-4147-A177-3AD203B41FA5}">
                      <a16:colId xmlns:a16="http://schemas.microsoft.com/office/drawing/2014/main" val="377280143"/>
                    </a:ext>
                  </a:extLst>
                </a:gridCol>
              </a:tblGrid>
              <a:tr h="182341">
                <a:tc>
                  <a:txBody>
                    <a:bodyPr/>
                    <a:lstStyle/>
                    <a:p>
                      <a:endParaRPr lang="en-US"/>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3667760">
                <a:tc>
                  <a:txBody>
                    <a:bodyPr/>
                    <a:lstStyle/>
                    <a:p>
                      <a:pPr marL="800100" marR="0" lvl="1" indent="-342900" algn="l">
                        <a:lnSpc>
                          <a:spcPct val="100000"/>
                        </a:lnSpc>
                        <a:spcBef>
                          <a:spcPts val="1200"/>
                        </a:spcBef>
                        <a:spcAft>
                          <a:spcPts val="600"/>
                        </a:spcAft>
                        <a:buClr>
                          <a:srgbClr val="000000"/>
                        </a:buClr>
                        <a:buFont typeface="Arial,Sans-Serif"/>
                        <a:buChar char="•"/>
                      </a:pPr>
                      <a:r>
                        <a:rPr lang="en-US" sz="2000" b="1" i="0" u="none" strike="noStrike" noProof="0" dirty="0">
                          <a:solidFill>
                            <a:srgbClr val="2E2E2A"/>
                          </a:solidFill>
                          <a:effectLst/>
                          <a:latin typeface="Roboto"/>
                        </a:rPr>
                        <a:t>If you are unsure:</a:t>
                      </a:r>
                      <a:endParaRPr lang="en-US" dirty="0"/>
                    </a:p>
                    <a:p>
                      <a:pPr marL="1257300" marR="0" lvl="2" indent="-342900" algn="l">
                        <a:lnSpc>
                          <a:spcPct val="100000"/>
                        </a:lnSpc>
                        <a:spcBef>
                          <a:spcPts val="1200"/>
                        </a:spcBef>
                        <a:spcAft>
                          <a:spcPts val="600"/>
                        </a:spcAft>
                        <a:buClr>
                          <a:srgbClr val="000000"/>
                        </a:buClr>
                        <a:buFont typeface="Arial,Sans-Serif"/>
                        <a:buChar char="•"/>
                      </a:pPr>
                      <a:r>
                        <a:rPr lang="en-US" sz="2000" b="0" i="0" u="none" strike="noStrike" noProof="0" dirty="0">
                          <a:solidFill>
                            <a:srgbClr val="2E2E2A"/>
                          </a:solidFill>
                          <a:effectLst/>
                          <a:latin typeface="Roboto"/>
                        </a:rPr>
                        <a:t>Reach out to Michelle Pinsky at VITA for general technical conformance questions</a:t>
                      </a:r>
                      <a:endParaRPr lang="en-US" sz="2000" b="1" i="0" u="none" strike="noStrike" noProof="0" dirty="0">
                        <a:solidFill>
                          <a:srgbClr val="2E2E2A"/>
                        </a:solidFill>
                        <a:effectLst/>
                        <a:latin typeface="Roboto"/>
                      </a:endParaRPr>
                    </a:p>
                    <a:p>
                      <a:pPr marL="1257300" marR="0" lvl="2" indent="-342900" algn="l">
                        <a:lnSpc>
                          <a:spcPct val="100000"/>
                        </a:lnSpc>
                        <a:spcBef>
                          <a:spcPts val="1200"/>
                        </a:spcBef>
                        <a:spcAft>
                          <a:spcPts val="600"/>
                        </a:spcAft>
                        <a:buClr>
                          <a:srgbClr val="000000"/>
                        </a:buClr>
                        <a:buFont typeface="Arial,Sans-Serif"/>
                        <a:buChar char="•"/>
                      </a:pPr>
                      <a:r>
                        <a:rPr lang="en-US" sz="2000" b="0" i="0" u="none" strike="noStrike" noProof="0" dirty="0">
                          <a:solidFill>
                            <a:srgbClr val="2E2E2A"/>
                          </a:solidFill>
                          <a:effectLst/>
                          <a:latin typeface="Roboto"/>
                        </a:rPr>
                        <a:t>Give the ADA information line a call at 800-514-0301 (voice) or 1-833-610-1264 (TTY)</a:t>
                      </a:r>
                    </a:p>
                    <a:p>
                      <a:pPr marL="1714500" marR="0" lvl="3" indent="-342900" algn="l">
                        <a:lnSpc>
                          <a:spcPct val="100000"/>
                        </a:lnSpc>
                        <a:spcBef>
                          <a:spcPts val="1200"/>
                        </a:spcBef>
                        <a:spcAft>
                          <a:spcPts val="600"/>
                        </a:spcAft>
                        <a:buClr>
                          <a:srgbClr val="000000"/>
                        </a:buClr>
                        <a:buFont typeface="Arial,Sans-Serif"/>
                        <a:buChar char="•"/>
                      </a:pPr>
                      <a:r>
                        <a:rPr lang="en-US" sz="2000" b="0" i="0" u="none" strike="noStrike" noProof="0" dirty="0">
                          <a:solidFill>
                            <a:srgbClr val="2E2E2A"/>
                          </a:solidFill>
                          <a:effectLst/>
                          <a:latin typeface="Roboto"/>
                        </a:rPr>
                        <a:t>Monday, Wednesday, Friday: 9:30 a.m. to 12:00 p.m. and 3:00-5:30 p.m. ET</a:t>
                      </a:r>
                    </a:p>
                    <a:p>
                      <a:pPr marL="1714500" marR="0" lvl="3" indent="-342900" algn="l">
                        <a:lnSpc>
                          <a:spcPct val="100000"/>
                        </a:lnSpc>
                        <a:spcBef>
                          <a:spcPts val="1200"/>
                        </a:spcBef>
                        <a:spcAft>
                          <a:spcPts val="600"/>
                        </a:spcAft>
                        <a:buClr>
                          <a:srgbClr val="000000"/>
                        </a:buClr>
                        <a:buFont typeface="Arial,Sans-Serif"/>
                        <a:buChar char="•"/>
                      </a:pPr>
                      <a:r>
                        <a:rPr lang="en-US" sz="2000" b="0" i="0" u="none" strike="noStrike" noProof="0" dirty="0">
                          <a:solidFill>
                            <a:srgbClr val="2E2E2A"/>
                          </a:solidFill>
                          <a:effectLst/>
                          <a:latin typeface="Roboto"/>
                        </a:rPr>
                        <a:t>Tuesday: 12:30pm - 5:30pm ET, Thursday: 2:30 p.m. to 5:30 p.m. ET</a:t>
                      </a:r>
                    </a:p>
                    <a:p>
                      <a:pPr marL="1257300" marR="0" lvl="2" indent="-342900" algn="l">
                        <a:lnSpc>
                          <a:spcPct val="100000"/>
                        </a:lnSpc>
                        <a:spcBef>
                          <a:spcPts val="1200"/>
                        </a:spcBef>
                        <a:spcAft>
                          <a:spcPts val="600"/>
                        </a:spcAft>
                        <a:buClr>
                          <a:srgbClr val="000000"/>
                        </a:buClr>
                        <a:buFont typeface="Arial,Sans-Serif"/>
                        <a:buChar char="•"/>
                      </a:pPr>
                      <a:r>
                        <a:rPr lang="en-US" sz="2000" b="0" i="0" u="none" strike="noStrike" noProof="0" dirty="0">
                          <a:solidFill>
                            <a:srgbClr val="2E2E2A"/>
                          </a:solidFill>
                          <a:effectLst/>
                          <a:latin typeface="Roboto"/>
                        </a:rPr>
                        <a:t>Talk to your agency's legal counsel for any legal questions</a:t>
                      </a:r>
                    </a:p>
                    <a:p>
                      <a:pPr marL="1257300" marR="0" lvl="2" indent="-342900" algn="l">
                        <a:lnSpc>
                          <a:spcPct val="100000"/>
                        </a:lnSpc>
                        <a:spcBef>
                          <a:spcPts val="1200"/>
                        </a:spcBef>
                        <a:spcAft>
                          <a:spcPts val="600"/>
                        </a:spcAft>
                        <a:buClr>
                          <a:srgbClr val="000000"/>
                        </a:buClr>
                        <a:buFont typeface="Arial,Sans-Serif"/>
                        <a:buChar char="•"/>
                      </a:pPr>
                      <a:endParaRPr lang="en-US" sz="1200" b="0" i="0" u="none" strike="noStrike" noProof="0" dirty="0">
                        <a:solidFill>
                          <a:srgbClr val="2E2E2A"/>
                        </a:solidFill>
                        <a:effectLst/>
                      </a:endParaRPr>
                    </a:p>
                    <a:p>
                      <a:pPr marL="1714500" marR="0" lvl="6" indent="-342900" algn="l">
                        <a:lnSpc>
                          <a:spcPct val="100000"/>
                        </a:lnSpc>
                        <a:spcBef>
                          <a:spcPts val="1200"/>
                        </a:spcBef>
                        <a:spcAft>
                          <a:spcPts val="600"/>
                        </a:spcAft>
                        <a:buClr>
                          <a:srgbClr val="000000"/>
                        </a:buClr>
                        <a:buFont typeface="Arial"/>
                        <a:buChar char="•"/>
                      </a:pPr>
                      <a:endParaRPr lang="en-US" sz="2000" b="0" i="0" u="none" strike="noStrike" noProof="0" dirty="0">
                        <a:solidFill>
                          <a:srgbClr val="2E2E2A"/>
                        </a:solidFill>
                        <a:effectLst/>
                        <a:latin typeface="Roboto"/>
                      </a:endParaRPr>
                    </a:p>
                    <a:p>
                      <a:pPr marL="1200150" lvl="2" indent="-285750" algn="l">
                        <a:lnSpc>
                          <a:spcPct val="100000"/>
                        </a:lnSpc>
                        <a:spcBef>
                          <a:spcPts val="0"/>
                        </a:spcBef>
                        <a:spcAft>
                          <a:spcPts val="0"/>
                        </a:spcAft>
                        <a:buFont typeface="Arial"/>
                        <a:buChar char="•"/>
                      </a:pPr>
                      <a:endParaRPr lang="en-US" sz="1700" b="1" i="0" u="none" strike="noStrike" noProof="0" dirty="0">
                        <a:solidFill>
                          <a:srgbClr val="2E2E2A"/>
                        </a:solidFill>
                        <a:effectLst/>
                        <a:latin typeface="Roboto"/>
                      </a:endParaRPr>
                    </a:p>
                    <a:p>
                      <a:pPr marL="457200" lvl="1" indent="0" algn="l">
                        <a:lnSpc>
                          <a:spcPct val="100000"/>
                        </a:lnSpc>
                        <a:spcBef>
                          <a:spcPts val="0"/>
                        </a:spcBef>
                        <a:spcAft>
                          <a:spcPts val="0"/>
                        </a:spcAft>
                        <a:buNone/>
                      </a:pPr>
                      <a:br>
                        <a:rPr lang="en-US" dirty="0"/>
                      </a:br>
                      <a:endParaRPr lang="en-US" dirty="0"/>
                    </a:p>
                    <a:p>
                      <a:pPr marL="1257300" marR="0" lvl="2" indent="-342900" algn="l">
                        <a:lnSpc>
                          <a:spcPct val="100000"/>
                        </a:lnSpc>
                        <a:spcBef>
                          <a:spcPts val="1200"/>
                        </a:spcBef>
                        <a:spcAft>
                          <a:spcPts val="600"/>
                        </a:spcAft>
                        <a:buClr>
                          <a:srgbClr val="000000"/>
                        </a:buClr>
                        <a:buFont typeface="Arial,Sans-Serif"/>
                        <a:buChar char="•"/>
                      </a:pPr>
                      <a:endParaRPr lang="en-US" sz="1800" b="1" i="0" u="none" strike="noStrike" noProof="0" dirty="0">
                        <a:solidFill>
                          <a:srgbClr val="2E2E2A"/>
                        </a:solidFill>
                        <a:effectLst/>
                        <a:latin typeface="Arial"/>
                      </a:endParaRPr>
                    </a:p>
                    <a:p>
                      <a:pPr marL="1257300" marR="0" lvl="2" indent="-342900" algn="l">
                        <a:lnSpc>
                          <a:spcPct val="100000"/>
                        </a:lnSpc>
                        <a:spcBef>
                          <a:spcPts val="1200"/>
                        </a:spcBef>
                        <a:spcAft>
                          <a:spcPts val="600"/>
                        </a:spcAft>
                        <a:buClr>
                          <a:srgbClr val="920075"/>
                        </a:buClr>
                        <a:buAutoNum type="arabicPeriod"/>
                      </a:pPr>
                      <a:endParaRPr lang="en-US" sz="1700" b="1" i="0" u="none" strike="noStrike" noProof="0" dirty="0">
                        <a:solidFill>
                          <a:srgbClr val="2E2E2A"/>
                        </a:solidFill>
                        <a:effectLst/>
                        <a:latin typeface="Roboto"/>
                      </a:endParaRPr>
                    </a:p>
                    <a:p>
                      <a:pPr marL="1257300" marR="0" lvl="2" indent="-342900" algn="l">
                        <a:lnSpc>
                          <a:spcPct val="100000"/>
                        </a:lnSpc>
                        <a:spcBef>
                          <a:spcPts val="1200"/>
                        </a:spcBef>
                        <a:spcAft>
                          <a:spcPts val="600"/>
                        </a:spcAft>
                        <a:buClr>
                          <a:srgbClr val="920075"/>
                        </a:buClr>
                        <a:buAutoNum type="arabicPeriod"/>
                      </a:pPr>
                      <a:endParaRPr lang="en-US" sz="1200" b="1" i="0" u="none" strike="noStrike" noProof="0" dirty="0">
                        <a:solidFill>
                          <a:srgbClr val="2E2E2A"/>
                        </a:solidFill>
                        <a:effectLst/>
                        <a:latin typeface="Calibri"/>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Tree>
    <p:extLst>
      <p:ext uri="{BB962C8B-B14F-4D97-AF65-F5344CB8AC3E}">
        <p14:creationId xmlns:p14="http://schemas.microsoft.com/office/powerpoint/2010/main" val="31869163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05A70"/>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8DE24FC-520F-6AD4-D2A6-BEDE3E2377C8}"/>
              </a:ext>
            </a:extLst>
          </p:cNvPr>
          <p:cNvSpPr txBox="1">
            <a:spLocks/>
          </p:cNvSpPr>
          <p:nvPr/>
        </p:nvSpPr>
        <p:spPr>
          <a:xfrm>
            <a:off x="-165177" y="2318509"/>
            <a:ext cx="12176476" cy="18970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rgbClr val="105A70"/>
                </a:solidFill>
                <a:latin typeface="Roboto" panose="02000000000000000000" pitchFamily="2" charset="0"/>
                <a:ea typeface="Roboto" panose="02000000000000000000" pitchFamily="2" charset="0"/>
                <a:cs typeface="+mj-cs"/>
              </a:defRPr>
            </a:lvl1pPr>
          </a:lstStyle>
          <a:p>
            <a:pPr algn="ctr"/>
            <a:r>
              <a:rPr lang="en-US" sz="7200" dirty="0">
                <a:solidFill>
                  <a:schemeClr val="bg1"/>
                </a:solidFill>
                <a:latin typeface="Rajdhani"/>
                <a:ea typeface="Roboto"/>
              </a:rPr>
              <a:t>Questions?</a:t>
            </a:r>
            <a:endParaRPr lang="en-US" sz="7200" dirty="0">
              <a:solidFill>
                <a:schemeClr val="bg1"/>
              </a:solidFill>
              <a:latin typeface="Rajdhani"/>
            </a:endParaRPr>
          </a:p>
        </p:txBody>
      </p:sp>
    </p:spTree>
    <p:extLst>
      <p:ext uri="{BB962C8B-B14F-4D97-AF65-F5344CB8AC3E}">
        <p14:creationId xmlns:p14="http://schemas.microsoft.com/office/powerpoint/2010/main" val="3152256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05A70"/>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8DE24FC-520F-6AD4-D2A6-BEDE3E2377C8}"/>
              </a:ext>
            </a:extLst>
          </p:cNvPr>
          <p:cNvSpPr txBox="1">
            <a:spLocks/>
          </p:cNvSpPr>
          <p:nvPr/>
        </p:nvSpPr>
        <p:spPr>
          <a:xfrm>
            <a:off x="1237" y="1749199"/>
            <a:ext cx="12176476" cy="18970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rgbClr val="105A70"/>
                </a:solidFill>
                <a:latin typeface="Roboto" panose="02000000000000000000" pitchFamily="2" charset="0"/>
                <a:ea typeface="Roboto" panose="02000000000000000000" pitchFamily="2" charset="0"/>
                <a:cs typeface="+mj-cs"/>
              </a:defRPr>
            </a:lvl1pPr>
          </a:lstStyle>
          <a:p>
            <a:pPr algn="ctr"/>
            <a:r>
              <a:rPr lang="en-US" sz="7200" dirty="0">
                <a:solidFill>
                  <a:schemeClr val="bg1"/>
                </a:solidFill>
                <a:latin typeface="Rajdhani"/>
                <a:ea typeface="Roboto"/>
              </a:rPr>
              <a:t>If you attend no other seminar, you need to </a:t>
            </a:r>
            <a:br>
              <a:rPr lang="en-US" sz="7200" dirty="0">
                <a:solidFill>
                  <a:schemeClr val="bg1"/>
                </a:solidFill>
                <a:latin typeface="Rajdhani"/>
                <a:ea typeface="Roboto"/>
              </a:rPr>
            </a:br>
            <a:r>
              <a:rPr lang="en-US" sz="7200" dirty="0">
                <a:solidFill>
                  <a:schemeClr val="bg1"/>
                </a:solidFill>
                <a:latin typeface="Rajdhani"/>
                <a:ea typeface="Roboto"/>
              </a:rPr>
              <a:t>attend this one</a:t>
            </a:r>
            <a:endParaRPr lang="en-US" dirty="0">
              <a:solidFill>
                <a:schemeClr val="bg1"/>
              </a:solidFill>
            </a:endParaRPr>
          </a:p>
        </p:txBody>
      </p:sp>
      <p:sp>
        <p:nvSpPr>
          <p:cNvPr id="5" name="Title 1">
            <a:extLst>
              <a:ext uri="{FF2B5EF4-FFF2-40B4-BE49-F238E27FC236}">
                <a16:creationId xmlns:a16="http://schemas.microsoft.com/office/drawing/2014/main" id="{9DD32817-6B34-6FF8-9846-6445C8468E74}"/>
              </a:ext>
            </a:extLst>
          </p:cNvPr>
          <p:cNvSpPr txBox="1">
            <a:spLocks/>
          </p:cNvSpPr>
          <p:nvPr/>
        </p:nvSpPr>
        <p:spPr>
          <a:xfrm>
            <a:off x="1848452" y="4372892"/>
            <a:ext cx="8505265" cy="2906162"/>
          </a:xfrm>
          <a:prstGeom prst="rect">
            <a:avLst/>
          </a:prstGeom>
        </p:spPr>
        <p:txBody>
          <a:bodyPr vert="horz" lIns="91440" tIns="45720" rIns="91440" bIns="45720" rtlCol="0" anchor="t">
            <a:noAutofit/>
          </a:bodyPr>
          <a:lstStyle>
            <a:lvl1pPr algn="l" defTabSz="914377" rtl="0" eaLnBrk="1" latinLnBrk="0" hangingPunct="1">
              <a:lnSpc>
                <a:spcPct val="90000"/>
              </a:lnSpc>
              <a:spcBef>
                <a:spcPct val="0"/>
              </a:spcBef>
              <a:buNone/>
              <a:defRPr sz="3200" kern="1200">
                <a:solidFill>
                  <a:schemeClr val="tx1"/>
                </a:solidFill>
                <a:latin typeface="Roboto" panose="02000000000000000000" pitchFamily="2" charset="0"/>
                <a:ea typeface="Roboto" panose="02000000000000000000" pitchFamily="2" charset="0"/>
                <a:cs typeface="+mj-cs"/>
              </a:defRPr>
            </a:lvl1pPr>
          </a:lstStyle>
          <a:p>
            <a:pPr algn="ctr"/>
            <a:r>
              <a:rPr lang="en-US" sz="4000" dirty="0">
                <a:solidFill>
                  <a:srgbClr val="FBD350"/>
                </a:solidFill>
                <a:latin typeface="Roboto Medium"/>
                <a:ea typeface="Roboto Medium"/>
                <a:cs typeface="Roboto Medium"/>
              </a:rPr>
              <a:t>(No, really!)</a:t>
            </a:r>
            <a:endParaRPr lang="en-US" dirty="0"/>
          </a:p>
          <a:p>
            <a:pPr algn="ctr"/>
            <a:br>
              <a:rPr lang="en-US" dirty="0"/>
            </a:br>
            <a:endParaRPr lang="en-US"/>
          </a:p>
          <a:p>
            <a:pPr algn="ctr"/>
            <a:r>
              <a:rPr lang="en-US" sz="4000" dirty="0">
                <a:solidFill>
                  <a:srgbClr val="FBD350"/>
                </a:solidFill>
                <a:latin typeface="Roboto Medium"/>
                <a:ea typeface="Roboto Medium"/>
                <a:cs typeface="Roboto Medium"/>
              </a:rPr>
              <a:t> </a:t>
            </a:r>
            <a:br>
              <a:rPr lang="en-US" sz="4000" dirty="0">
                <a:latin typeface="Roboto Medium"/>
                <a:ea typeface="Roboto Medium"/>
                <a:cs typeface="Roboto Medium"/>
              </a:rPr>
            </a:br>
            <a:endParaRPr lang="en-US">
              <a:solidFill>
                <a:srgbClr val="000000"/>
              </a:solidFill>
              <a:latin typeface="Roboto"/>
              <a:ea typeface="Roboto"/>
              <a:cs typeface="Roboto"/>
            </a:endParaRPr>
          </a:p>
        </p:txBody>
      </p:sp>
    </p:spTree>
    <p:extLst>
      <p:ext uri="{BB962C8B-B14F-4D97-AF65-F5344CB8AC3E}">
        <p14:creationId xmlns:p14="http://schemas.microsoft.com/office/powerpoint/2010/main" val="51842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05A70"/>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8DE24FC-520F-6AD4-D2A6-BEDE3E2377C8}"/>
              </a:ext>
            </a:extLst>
          </p:cNvPr>
          <p:cNvSpPr txBox="1">
            <a:spLocks/>
          </p:cNvSpPr>
          <p:nvPr/>
        </p:nvSpPr>
        <p:spPr>
          <a:xfrm>
            <a:off x="1237" y="1749199"/>
            <a:ext cx="12176476" cy="18970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a:solidFill>
                  <a:srgbClr val="105A70"/>
                </a:solidFill>
                <a:latin typeface="Roboto" panose="02000000000000000000" pitchFamily="2" charset="0"/>
                <a:ea typeface="Roboto" panose="02000000000000000000" pitchFamily="2" charset="0"/>
                <a:cs typeface="+mj-cs"/>
              </a:defRPr>
            </a:lvl1pPr>
          </a:lstStyle>
          <a:p>
            <a:pPr algn="ctr"/>
            <a:r>
              <a:rPr lang="en-US" sz="7200" dirty="0">
                <a:solidFill>
                  <a:schemeClr val="bg1"/>
                </a:solidFill>
                <a:latin typeface="Rajdhani"/>
                <a:ea typeface="Roboto"/>
              </a:rPr>
              <a:t>What this seminar covers</a:t>
            </a:r>
            <a:endParaRPr lang="en-US" dirty="0"/>
          </a:p>
        </p:txBody>
      </p:sp>
      <p:sp>
        <p:nvSpPr>
          <p:cNvPr id="5" name="Title 1">
            <a:extLst>
              <a:ext uri="{FF2B5EF4-FFF2-40B4-BE49-F238E27FC236}">
                <a16:creationId xmlns:a16="http://schemas.microsoft.com/office/drawing/2014/main" id="{9DD32817-6B34-6FF8-9846-6445C8468E74}"/>
              </a:ext>
            </a:extLst>
          </p:cNvPr>
          <p:cNvSpPr txBox="1">
            <a:spLocks/>
          </p:cNvSpPr>
          <p:nvPr/>
        </p:nvSpPr>
        <p:spPr>
          <a:xfrm>
            <a:off x="1837735" y="3426258"/>
            <a:ext cx="8505265" cy="2906162"/>
          </a:xfrm>
          <a:prstGeom prst="rect">
            <a:avLst/>
          </a:prstGeom>
        </p:spPr>
        <p:txBody>
          <a:bodyPr vert="horz" lIns="91440" tIns="45720" rIns="91440" bIns="45720" rtlCol="0" anchor="t">
            <a:noAutofit/>
          </a:bodyPr>
          <a:lstStyle>
            <a:lvl1pPr algn="l" defTabSz="914377" rtl="0" eaLnBrk="1" latinLnBrk="0" hangingPunct="1">
              <a:lnSpc>
                <a:spcPct val="90000"/>
              </a:lnSpc>
              <a:spcBef>
                <a:spcPct val="0"/>
              </a:spcBef>
              <a:buNone/>
              <a:defRPr sz="3200" kern="1200">
                <a:solidFill>
                  <a:schemeClr val="tx1"/>
                </a:solidFill>
                <a:latin typeface="Roboto" panose="02000000000000000000" pitchFamily="2" charset="0"/>
                <a:ea typeface="Roboto" panose="02000000000000000000" pitchFamily="2" charset="0"/>
                <a:cs typeface="+mj-cs"/>
              </a:defRPr>
            </a:lvl1pPr>
          </a:lstStyle>
          <a:p>
            <a:pPr algn="ctr"/>
            <a:r>
              <a:rPr lang="en-US" sz="4000" dirty="0">
                <a:solidFill>
                  <a:srgbClr val="FBD350"/>
                </a:solidFill>
                <a:latin typeface="Roboto Medium"/>
                <a:ea typeface="Roboto Medium"/>
                <a:cs typeface="Roboto Medium"/>
              </a:rPr>
              <a:t>(Or what we're hoping to cover </a:t>
            </a:r>
            <a:br>
              <a:rPr lang="en-US" sz="4000" dirty="0">
                <a:solidFill>
                  <a:srgbClr val="FBD350"/>
                </a:solidFill>
                <a:latin typeface="Roboto Medium"/>
                <a:ea typeface="Roboto Medium"/>
                <a:cs typeface="Roboto Medium"/>
              </a:rPr>
            </a:br>
            <a:r>
              <a:rPr lang="en-US" sz="4000" dirty="0">
                <a:solidFill>
                  <a:srgbClr val="FBD350"/>
                </a:solidFill>
                <a:latin typeface="Roboto Medium"/>
                <a:ea typeface="Roboto Medium"/>
                <a:cs typeface="Roboto Medium"/>
              </a:rPr>
              <a:t>in this time block)</a:t>
            </a:r>
            <a:endParaRPr lang="en-US">
              <a:cs typeface="Roboto" panose="02000000000000000000" pitchFamily="2" charset="0"/>
            </a:endParaRPr>
          </a:p>
          <a:p>
            <a:pPr algn="ctr"/>
            <a:br>
              <a:rPr lang="en-US" dirty="0"/>
            </a:br>
            <a:endParaRPr lang="en-US"/>
          </a:p>
          <a:p>
            <a:pPr algn="ctr"/>
            <a:r>
              <a:rPr lang="en-US" sz="4000" dirty="0">
                <a:solidFill>
                  <a:srgbClr val="FBD350"/>
                </a:solidFill>
                <a:latin typeface="Roboto Medium"/>
                <a:ea typeface="Roboto Medium"/>
                <a:cs typeface="Roboto Medium"/>
              </a:rPr>
              <a:t> </a:t>
            </a:r>
            <a:br>
              <a:rPr lang="en-US" sz="4000" dirty="0">
                <a:latin typeface="Roboto Medium"/>
                <a:ea typeface="Roboto Medium"/>
                <a:cs typeface="Roboto Medium"/>
              </a:rPr>
            </a:br>
            <a:endParaRPr lang="en-US">
              <a:solidFill>
                <a:srgbClr val="000000"/>
              </a:solidFill>
              <a:latin typeface="Roboto"/>
              <a:ea typeface="Roboto"/>
              <a:cs typeface="Roboto"/>
            </a:endParaRPr>
          </a:p>
        </p:txBody>
      </p:sp>
    </p:spTree>
    <p:extLst>
      <p:ext uri="{BB962C8B-B14F-4D97-AF65-F5344CB8AC3E}">
        <p14:creationId xmlns:p14="http://schemas.microsoft.com/office/powerpoint/2010/main" val="1000502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50784CBF-F71B-11BB-07A7-A24D095704B7}"/>
              </a:ext>
            </a:extLst>
          </p:cNvPr>
          <p:cNvCxnSpPr>
            <a:cxnSpLocks/>
          </p:cNvCxnSpPr>
          <p:nvPr/>
        </p:nvCxnSpPr>
        <p:spPr>
          <a:xfrm flipV="1">
            <a:off x="6096000" y="6397210"/>
            <a:ext cx="0" cy="46079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B4E6071B-5BB7-DD6E-B9D3-4A9332EA6980}"/>
              </a:ext>
            </a:extLst>
          </p:cNvPr>
          <p:cNvSpPr/>
          <p:nvPr/>
        </p:nvSpPr>
        <p:spPr>
          <a:xfrm>
            <a:off x="6023540" y="6368288"/>
            <a:ext cx="144925" cy="1449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37D4BAFB-60BE-096A-BFBB-8F244CE8616A}"/>
              </a:ext>
            </a:extLst>
          </p:cNvPr>
          <p:cNvPicPr>
            <a:picLocks noChangeAspect="1"/>
          </p:cNvPicPr>
          <p:nvPr/>
        </p:nvPicPr>
        <p:blipFill>
          <a:blip r:embed="rId3"/>
          <a:srcRect/>
          <a:stretch/>
        </p:blipFill>
        <p:spPr>
          <a:xfrm>
            <a:off x="3954105" y="6304824"/>
            <a:ext cx="1460852" cy="553176"/>
          </a:xfrm>
          <a:prstGeom prst="rect">
            <a:avLst/>
          </a:prstGeom>
        </p:spPr>
      </p:pic>
      <p:sp>
        <p:nvSpPr>
          <p:cNvPr id="29" name="TextBox 28">
            <a:extLst>
              <a:ext uri="{FF2B5EF4-FFF2-40B4-BE49-F238E27FC236}">
                <a16:creationId xmlns:a16="http://schemas.microsoft.com/office/drawing/2014/main" id="{0F545453-724D-EC62-FECF-BB726EC34D18}"/>
              </a:ext>
            </a:extLst>
          </p:cNvPr>
          <p:cNvSpPr txBox="1"/>
          <p:nvPr/>
        </p:nvSpPr>
        <p:spPr>
          <a:xfrm>
            <a:off x="6545237" y="6455158"/>
            <a:ext cx="3037115" cy="276999"/>
          </a:xfrm>
          <a:prstGeom prst="rect">
            <a:avLst/>
          </a:prstGeom>
          <a:noFill/>
        </p:spPr>
        <p:txBody>
          <a:bodyPr wrap="square" rtlCol="0">
            <a:spAutoFit/>
          </a:bodyPr>
          <a:lstStyle/>
          <a:p>
            <a:r>
              <a:rPr lang="en-US" sz="1200" err="1">
                <a:solidFill>
                  <a:schemeClr val="bg1"/>
                </a:solidFill>
                <a:latin typeface="Roboto" panose="02000000000000000000" pitchFamily="2" charset="0"/>
                <a:ea typeface="Roboto" panose="02000000000000000000" pitchFamily="2" charset="0"/>
              </a:rPr>
              <a:t>vita.virginia.gov</a:t>
            </a:r>
            <a:endParaRPr lang="en-US" sz="1200">
              <a:solidFill>
                <a:schemeClr val="bg1"/>
              </a:solidFill>
              <a:latin typeface="Roboto" panose="02000000000000000000" pitchFamily="2" charset="0"/>
              <a:ea typeface="Roboto" panose="02000000000000000000" pitchFamily="2" charset="0"/>
            </a:endParaRPr>
          </a:p>
        </p:txBody>
      </p:sp>
      <p:sp>
        <p:nvSpPr>
          <p:cNvPr id="2" name="Text Placeholder 1">
            <a:extLst>
              <a:ext uri="{FF2B5EF4-FFF2-40B4-BE49-F238E27FC236}">
                <a16:creationId xmlns:a16="http://schemas.microsoft.com/office/drawing/2014/main" id="{C9C4BF3F-551D-6284-C54F-5F2C2B780326}"/>
              </a:ext>
            </a:extLst>
          </p:cNvPr>
          <p:cNvSpPr>
            <a:spLocks noGrp="1"/>
          </p:cNvSpPr>
          <p:nvPr>
            <p:ph type="body" sz="quarter" idx="10"/>
          </p:nvPr>
        </p:nvSpPr>
        <p:spPr/>
        <p:txBody>
          <a:bodyPr vert="horz" lIns="91440" tIns="45720" rIns="91440" bIns="45720" rtlCol="0" anchor="t">
            <a:normAutofit/>
          </a:bodyPr>
          <a:lstStyle/>
          <a:p>
            <a:r>
              <a:rPr lang="en-US">
                <a:latin typeface="Roboto"/>
                <a:ea typeface="Roboto"/>
                <a:cs typeface="Roboto"/>
              </a:rPr>
              <a:t>Agenda</a:t>
            </a:r>
            <a:endParaRPr lang="en-US"/>
          </a:p>
        </p:txBody>
      </p:sp>
      <p:graphicFrame>
        <p:nvGraphicFramePr>
          <p:cNvPr id="6" name="Table 5">
            <a:extLst>
              <a:ext uri="{FF2B5EF4-FFF2-40B4-BE49-F238E27FC236}">
                <a16:creationId xmlns:a16="http://schemas.microsoft.com/office/drawing/2014/main" id="{5995332A-B3DC-EA58-F4B0-715C447AD77A}"/>
              </a:ext>
            </a:extLst>
          </p:cNvPr>
          <p:cNvGraphicFramePr>
            <a:graphicFrameLocks noGrp="1"/>
          </p:cNvGraphicFramePr>
          <p:nvPr>
            <p:extLst>
              <p:ext uri="{D42A27DB-BD31-4B8C-83A1-F6EECF244321}">
                <p14:modId xmlns:p14="http://schemas.microsoft.com/office/powerpoint/2010/main" val="1258712564"/>
              </p:ext>
            </p:extLst>
          </p:nvPr>
        </p:nvGraphicFramePr>
        <p:xfrm>
          <a:off x="768677" y="1376272"/>
          <a:ext cx="4556772" cy="3681775"/>
        </p:xfrm>
        <a:graphic>
          <a:graphicData uri="http://schemas.openxmlformats.org/drawingml/2006/table">
            <a:tbl>
              <a:tblPr firstRow="1" bandRow="1"/>
              <a:tblGrid>
                <a:gridCol w="4556772">
                  <a:extLst>
                    <a:ext uri="{9D8B030D-6E8A-4147-A177-3AD203B41FA5}">
                      <a16:colId xmlns:a16="http://schemas.microsoft.com/office/drawing/2014/main" val="377280143"/>
                    </a:ext>
                  </a:extLst>
                </a:gridCol>
              </a:tblGrid>
              <a:tr h="190912">
                <a:tc>
                  <a:txBody>
                    <a:bodyPr/>
                    <a:lstStyle/>
                    <a:p>
                      <a:endParaRPr lang="en-US" sz="2000" b="1" i="0">
                        <a:solidFill>
                          <a:srgbClr val="005E6E"/>
                        </a:solidFill>
                        <a:latin typeface="Roboto"/>
                        <a:ea typeface="Roboto"/>
                      </a:endParaRP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3011215">
                <a:tc>
                  <a:txBody>
                    <a:bodyPr/>
                    <a:lstStyle/>
                    <a:p>
                      <a:pPr marL="685800" marR="0" lvl="0" indent="-342900">
                        <a:lnSpc>
                          <a:spcPct val="100000"/>
                        </a:lnSpc>
                        <a:spcBef>
                          <a:spcPts val="600"/>
                        </a:spcBef>
                        <a:spcAft>
                          <a:spcPts val="600"/>
                        </a:spcAft>
                        <a:buFont typeface="Arial"/>
                        <a:buChar char="•"/>
                      </a:pPr>
                      <a:r>
                        <a:rPr lang="en-US" sz="2000" b="1" dirty="0">
                          <a:solidFill>
                            <a:srgbClr val="414042"/>
                          </a:solidFill>
                          <a:effectLst/>
                          <a:latin typeface="Roboto"/>
                          <a:ea typeface="Roboto"/>
                          <a:cs typeface="Times New Roman"/>
                        </a:rPr>
                        <a:t>Introduction</a:t>
                      </a:r>
                    </a:p>
                    <a:p>
                      <a:pPr marL="1143000" marR="0" lvl="1" indent="-342900">
                        <a:lnSpc>
                          <a:spcPct val="100000"/>
                        </a:lnSpc>
                        <a:spcBef>
                          <a:spcPts val="600"/>
                        </a:spcBef>
                        <a:spcAft>
                          <a:spcPts val="600"/>
                        </a:spcAft>
                        <a:buFont typeface="Arial"/>
                        <a:buChar char="•"/>
                      </a:pPr>
                      <a:r>
                        <a:rPr lang="en-US" sz="1600" b="0" i="0" u="none" strike="noStrike" noProof="0" dirty="0">
                          <a:solidFill>
                            <a:srgbClr val="414042"/>
                          </a:solidFill>
                          <a:effectLst/>
                          <a:latin typeface="Roboto"/>
                        </a:rPr>
                        <a:t>What this seminar covers</a:t>
                      </a:r>
                      <a:endParaRPr lang="en-US" sz="1600" b="0">
                        <a:solidFill>
                          <a:srgbClr val="414042"/>
                        </a:solidFill>
                        <a:effectLst/>
                        <a:latin typeface="Roboto"/>
                        <a:ea typeface="Roboto"/>
                        <a:cs typeface="Times New Roman"/>
                      </a:endParaRPr>
                    </a:p>
                    <a:p>
                      <a:pPr marL="1143000" marR="0" lvl="1" indent="-342900">
                        <a:lnSpc>
                          <a:spcPct val="100000"/>
                        </a:lnSpc>
                        <a:spcBef>
                          <a:spcPts val="600"/>
                        </a:spcBef>
                        <a:spcAft>
                          <a:spcPts val="600"/>
                        </a:spcAft>
                        <a:buFont typeface="Arial"/>
                        <a:buChar char="•"/>
                      </a:pPr>
                      <a:r>
                        <a:rPr lang="en-US" sz="1600" b="0" dirty="0">
                          <a:solidFill>
                            <a:srgbClr val="414042"/>
                          </a:solidFill>
                          <a:effectLst/>
                          <a:latin typeface="Roboto"/>
                          <a:ea typeface="Roboto"/>
                          <a:cs typeface="Times New Roman"/>
                        </a:rPr>
                        <a:t>Why this is the most important seminar so far</a:t>
                      </a:r>
                      <a:endParaRPr lang="en-US" dirty="0"/>
                    </a:p>
                    <a:p>
                      <a:pPr marL="685800" marR="0" lvl="0" indent="-342900">
                        <a:lnSpc>
                          <a:spcPct val="100000"/>
                        </a:lnSpc>
                        <a:spcBef>
                          <a:spcPts val="600"/>
                        </a:spcBef>
                        <a:spcAft>
                          <a:spcPts val="600"/>
                        </a:spcAft>
                        <a:buFont typeface="Arial"/>
                        <a:buChar char="•"/>
                      </a:pPr>
                      <a:r>
                        <a:rPr lang="en-US" sz="2000" b="1" dirty="0">
                          <a:solidFill>
                            <a:srgbClr val="414042"/>
                          </a:solidFill>
                          <a:effectLst/>
                          <a:latin typeface="Roboto"/>
                          <a:ea typeface="Roboto"/>
                          <a:cs typeface="Times New Roman"/>
                        </a:rPr>
                        <a:t>What is ADA Title II?</a:t>
                      </a:r>
                      <a:endParaRPr lang="en-US" sz="2000" b="0" dirty="0">
                        <a:solidFill>
                          <a:srgbClr val="414042"/>
                        </a:solidFill>
                        <a:effectLst/>
                        <a:latin typeface="Roboto"/>
                        <a:ea typeface="Roboto"/>
                        <a:cs typeface="Times New Roman"/>
                      </a:endParaRPr>
                    </a:p>
                    <a:p>
                      <a:pPr marL="1143000" marR="0" lvl="1" indent="-342900">
                        <a:lnSpc>
                          <a:spcPct val="100000"/>
                        </a:lnSpc>
                        <a:spcBef>
                          <a:spcPts val="600"/>
                        </a:spcBef>
                        <a:spcAft>
                          <a:spcPts val="600"/>
                        </a:spcAft>
                        <a:buFont typeface="Arial"/>
                        <a:buChar char="•"/>
                      </a:pPr>
                      <a:r>
                        <a:rPr lang="en-US" sz="1600" b="0" dirty="0">
                          <a:solidFill>
                            <a:srgbClr val="414042"/>
                          </a:solidFill>
                          <a:effectLst/>
                          <a:latin typeface="Roboto"/>
                          <a:ea typeface="Roboto"/>
                          <a:cs typeface="Times New Roman"/>
                        </a:rPr>
                        <a:t>What is it?</a:t>
                      </a:r>
                    </a:p>
                    <a:p>
                      <a:pPr marL="1143000" marR="0" lvl="1" indent="-342900">
                        <a:lnSpc>
                          <a:spcPct val="100000"/>
                        </a:lnSpc>
                        <a:spcBef>
                          <a:spcPts val="600"/>
                        </a:spcBef>
                        <a:spcAft>
                          <a:spcPts val="600"/>
                        </a:spcAft>
                        <a:buFont typeface="Arial"/>
                        <a:buChar char="•"/>
                      </a:pPr>
                      <a:r>
                        <a:rPr lang="en-US" sz="1600" b="0" dirty="0">
                          <a:solidFill>
                            <a:srgbClr val="414042"/>
                          </a:solidFill>
                          <a:effectLst/>
                          <a:latin typeface="Roboto"/>
                          <a:ea typeface="Roboto"/>
                          <a:cs typeface="Times New Roman"/>
                        </a:rPr>
                        <a:t>The history</a:t>
                      </a:r>
                      <a:endParaRPr lang="en-US" dirty="0"/>
                    </a:p>
                    <a:p>
                      <a:pPr marL="1143000" marR="0" lvl="1" indent="-342900">
                        <a:lnSpc>
                          <a:spcPct val="100000"/>
                        </a:lnSpc>
                        <a:spcBef>
                          <a:spcPts val="600"/>
                        </a:spcBef>
                        <a:spcAft>
                          <a:spcPts val="600"/>
                        </a:spcAft>
                        <a:buFont typeface="Arial"/>
                        <a:buChar char="•"/>
                      </a:pPr>
                      <a:r>
                        <a:rPr lang="en-US" sz="1600" b="0" dirty="0">
                          <a:solidFill>
                            <a:srgbClr val="414042"/>
                          </a:solidFill>
                          <a:effectLst/>
                          <a:latin typeface="Roboto"/>
                          <a:ea typeface="Roboto"/>
                          <a:cs typeface="Times New Roman"/>
                        </a:rPr>
                        <a:t>What it covers</a:t>
                      </a: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147524">
                <a:tc>
                  <a:txBody>
                    <a:bodyPr/>
                    <a:lstStyle/>
                    <a:p>
                      <a:pPr marL="0" marR="0" lvl="0" indent="0">
                        <a:lnSpc>
                          <a:spcPct val="100000"/>
                        </a:lnSpc>
                        <a:spcBef>
                          <a:spcPts val="600"/>
                        </a:spcBef>
                        <a:spcAft>
                          <a:spcPts val="600"/>
                        </a:spcAft>
                        <a:buNone/>
                      </a:pPr>
                      <a:endParaRPr lang="en-US" sz="1800" dirty="0">
                        <a:solidFill>
                          <a:srgbClr val="414042"/>
                        </a:solidFill>
                        <a:effectLst/>
                        <a:latin typeface="Roboto"/>
                        <a:ea typeface="Roboto"/>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bl>
          </a:graphicData>
        </a:graphic>
      </p:graphicFrame>
      <p:sp>
        <p:nvSpPr>
          <p:cNvPr id="3" name="TextBox 2">
            <a:extLst>
              <a:ext uri="{FF2B5EF4-FFF2-40B4-BE49-F238E27FC236}">
                <a16:creationId xmlns:a16="http://schemas.microsoft.com/office/drawing/2014/main" id="{F0A4104E-DB37-E71B-4561-1FE4C8E621B6}"/>
              </a:ext>
            </a:extLst>
          </p:cNvPr>
          <p:cNvSpPr txBox="1"/>
          <p:nvPr/>
        </p:nvSpPr>
        <p:spPr>
          <a:xfrm>
            <a:off x="5238148" y="1641231"/>
            <a:ext cx="5862916" cy="34265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685800" indent="-342900">
              <a:lnSpc>
                <a:spcPct val="150000"/>
              </a:lnSpc>
              <a:buFont typeface="Arial,Sans-Serif"/>
              <a:buChar char="•"/>
            </a:pPr>
            <a:r>
              <a:rPr lang="en-US" sz="2000" b="1" dirty="0">
                <a:solidFill>
                  <a:srgbClr val="414042"/>
                </a:solidFill>
                <a:latin typeface="Roboto"/>
                <a:cs typeface="Arial"/>
              </a:rPr>
              <a:t>The Update</a:t>
            </a:r>
            <a:endParaRPr lang="en-US" sz="2000" b="1" dirty="0">
              <a:solidFill>
                <a:srgbClr val="414042"/>
              </a:solidFill>
              <a:latin typeface="Roboto"/>
              <a:ea typeface="Roboto"/>
              <a:cs typeface="Arial"/>
            </a:endParaRPr>
          </a:p>
          <a:p>
            <a:pPr marL="1143000" lvl="1" indent="-342900">
              <a:spcBef>
                <a:spcPts val="600"/>
              </a:spcBef>
              <a:spcAft>
                <a:spcPts val="600"/>
              </a:spcAft>
              <a:buFont typeface="Arial,Sans-Serif"/>
              <a:buChar char="•"/>
            </a:pPr>
            <a:r>
              <a:rPr lang="en-US" sz="1600" dirty="0">
                <a:solidFill>
                  <a:srgbClr val="414042"/>
                </a:solidFill>
                <a:latin typeface="Roboto"/>
                <a:ea typeface="Roboto"/>
                <a:cs typeface="Roboto"/>
              </a:rPr>
              <a:t>What does the update cover?</a:t>
            </a:r>
            <a:endParaRPr lang="en-US" sz="1600" dirty="0">
              <a:solidFill>
                <a:srgbClr val="414042"/>
              </a:solidFill>
              <a:latin typeface="Roboto"/>
              <a:cs typeface="Roboto"/>
            </a:endParaRPr>
          </a:p>
          <a:p>
            <a:pPr marL="1143000" lvl="1" indent="-342900">
              <a:spcBef>
                <a:spcPts val="600"/>
              </a:spcBef>
              <a:spcAft>
                <a:spcPts val="600"/>
              </a:spcAft>
              <a:buFont typeface="Arial,Sans-Serif"/>
              <a:buChar char="•"/>
            </a:pPr>
            <a:r>
              <a:rPr lang="en-US" sz="1600" dirty="0">
                <a:solidFill>
                  <a:srgbClr val="414042"/>
                </a:solidFill>
                <a:latin typeface="Roboto"/>
                <a:ea typeface="Roboto"/>
                <a:cs typeface="Roboto"/>
              </a:rPr>
              <a:t>How long do I have to comply?</a:t>
            </a:r>
          </a:p>
          <a:p>
            <a:pPr marL="1143000" lvl="1" indent="-342900">
              <a:spcBef>
                <a:spcPts val="600"/>
              </a:spcBef>
              <a:spcAft>
                <a:spcPts val="600"/>
              </a:spcAft>
              <a:buFont typeface="Arial,Sans-Serif"/>
              <a:buChar char="•"/>
            </a:pPr>
            <a:r>
              <a:rPr lang="en-US" sz="1600" dirty="0">
                <a:solidFill>
                  <a:srgbClr val="414042"/>
                </a:solidFill>
                <a:latin typeface="Roboto"/>
                <a:ea typeface="Roboto"/>
                <a:cs typeface="Roboto"/>
              </a:rPr>
              <a:t>Do I really need to comply?</a:t>
            </a:r>
            <a:endParaRPr lang="en-US" sz="1600" dirty="0">
              <a:solidFill>
                <a:srgbClr val="000000"/>
              </a:solidFill>
              <a:latin typeface="Roboto"/>
              <a:ea typeface="Roboto"/>
              <a:cs typeface="Roboto"/>
            </a:endParaRPr>
          </a:p>
          <a:p>
            <a:pPr marL="685800" indent="-342900">
              <a:lnSpc>
                <a:spcPct val="150000"/>
              </a:lnSpc>
              <a:buFont typeface="Arial,Sans-Serif"/>
              <a:buChar char="•"/>
            </a:pPr>
            <a:r>
              <a:rPr lang="en-US" sz="2000" b="1" dirty="0">
                <a:solidFill>
                  <a:srgbClr val="414042"/>
                </a:solidFill>
                <a:latin typeface="Roboto"/>
                <a:cs typeface="Arial"/>
              </a:rPr>
              <a:t>Exceptions</a:t>
            </a:r>
            <a:endParaRPr lang="en-US" sz="2000" dirty="0">
              <a:solidFill>
                <a:srgbClr val="000000"/>
              </a:solidFill>
              <a:cs typeface="Calibri" panose="020F0502020204030204"/>
            </a:endParaRPr>
          </a:p>
          <a:p>
            <a:pPr marL="1143000" lvl="1" indent="-342900">
              <a:spcBef>
                <a:spcPts val="600"/>
              </a:spcBef>
              <a:spcAft>
                <a:spcPts val="600"/>
              </a:spcAft>
              <a:buFont typeface="Arial,Sans-Serif"/>
              <a:buChar char="•"/>
            </a:pPr>
            <a:r>
              <a:rPr lang="en-US" sz="1600" dirty="0">
                <a:solidFill>
                  <a:srgbClr val="414042"/>
                </a:solidFill>
                <a:latin typeface="Roboto"/>
                <a:ea typeface="Roboto"/>
                <a:cs typeface="Roboto"/>
              </a:rPr>
              <a:t>Am I excepted?</a:t>
            </a:r>
          </a:p>
          <a:p>
            <a:pPr marL="1143000" lvl="1" indent="-342900">
              <a:spcBef>
                <a:spcPts val="600"/>
              </a:spcBef>
              <a:spcAft>
                <a:spcPts val="600"/>
              </a:spcAft>
              <a:buFont typeface="Arial,Sans-Serif"/>
              <a:buChar char="•"/>
            </a:pPr>
            <a:r>
              <a:rPr lang="en-US" sz="1600" dirty="0">
                <a:solidFill>
                  <a:srgbClr val="414042"/>
                </a:solidFill>
                <a:latin typeface="Roboto"/>
                <a:ea typeface="Roboto"/>
                <a:cs typeface="Roboto"/>
              </a:rPr>
              <a:t>What if I'm unsure?</a:t>
            </a:r>
            <a:endParaRPr lang="en-US" sz="1600" dirty="0">
              <a:solidFill>
                <a:srgbClr val="414042"/>
              </a:solidFill>
              <a:latin typeface="Roboto"/>
              <a:cs typeface="Roboto"/>
            </a:endParaRPr>
          </a:p>
          <a:p>
            <a:pPr marL="685800" indent="-342900">
              <a:lnSpc>
                <a:spcPct val="150000"/>
              </a:lnSpc>
              <a:buFont typeface="Arial,Sans-Serif"/>
              <a:buChar char="•"/>
            </a:pPr>
            <a:r>
              <a:rPr lang="en-US" sz="2000" b="1" dirty="0">
                <a:solidFill>
                  <a:srgbClr val="414042"/>
                </a:solidFill>
                <a:latin typeface="Roboto"/>
                <a:cs typeface="Arial"/>
              </a:rPr>
              <a:t>Q&amp;A</a:t>
            </a:r>
            <a:r>
              <a:rPr lang="en-US" sz="2000" dirty="0">
                <a:solidFill>
                  <a:srgbClr val="000000"/>
                </a:solidFill>
                <a:latin typeface="Roboto"/>
                <a:cs typeface="Arial"/>
              </a:rPr>
              <a:t>​</a:t>
            </a:r>
            <a:endParaRPr lang="en-US" sz="2000" b="1">
              <a:solidFill>
                <a:srgbClr val="414042"/>
              </a:solidFill>
              <a:latin typeface="Roboto"/>
              <a:ea typeface="Roboto"/>
              <a:cs typeface="Arial"/>
            </a:endParaRPr>
          </a:p>
        </p:txBody>
      </p:sp>
    </p:spTree>
    <p:extLst>
      <p:ext uri="{BB962C8B-B14F-4D97-AF65-F5344CB8AC3E}">
        <p14:creationId xmlns:p14="http://schemas.microsoft.com/office/powerpoint/2010/main" val="3846033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1858B-8C38-E865-2130-2CBB7791C6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6301F4-DAB8-0996-0CA9-FC66815277BC}"/>
              </a:ext>
            </a:extLst>
          </p:cNvPr>
          <p:cNvSpPr>
            <a:spLocks noGrp="1"/>
          </p:cNvSpPr>
          <p:nvPr>
            <p:ph type="title" idx="4294967295"/>
          </p:nvPr>
        </p:nvSpPr>
        <p:spPr>
          <a:xfrm>
            <a:off x="485775" y="2572884"/>
            <a:ext cx="9794875" cy="1897062"/>
          </a:xfrm>
        </p:spPr>
        <p:txBody>
          <a:bodyPr rtlCol="0">
            <a:noAutofit/>
          </a:bodyPr>
          <a:lstStyle/>
          <a:p>
            <a:r>
              <a:rPr lang="en-US" sz="7200" dirty="0">
                <a:solidFill>
                  <a:srgbClr val="005E6E"/>
                </a:solidFill>
                <a:latin typeface="Rajdhani"/>
                <a:ea typeface="Roboto"/>
              </a:rPr>
              <a:t>What is the</a:t>
            </a:r>
            <a:br>
              <a:rPr lang="en-US" sz="7200" dirty="0">
                <a:solidFill>
                  <a:srgbClr val="005E6E"/>
                </a:solidFill>
                <a:latin typeface="Rajdhani"/>
                <a:ea typeface="Roboto"/>
              </a:rPr>
            </a:br>
            <a:r>
              <a:rPr lang="en-US" sz="7200" dirty="0">
                <a:solidFill>
                  <a:srgbClr val="005E6E"/>
                </a:solidFill>
                <a:latin typeface="Rajdhani"/>
                <a:ea typeface="Roboto"/>
              </a:rPr>
              <a:t>ADA Title II?</a:t>
            </a:r>
            <a:endParaRPr lang="en-US" dirty="0"/>
          </a:p>
        </p:txBody>
      </p:sp>
      <p:sp>
        <p:nvSpPr>
          <p:cNvPr id="4" name="Title 1">
            <a:extLst>
              <a:ext uri="{FF2B5EF4-FFF2-40B4-BE49-F238E27FC236}">
                <a16:creationId xmlns:a16="http://schemas.microsoft.com/office/drawing/2014/main" id="{636C8AC3-38C5-6443-9254-29A4B2E5B17C}"/>
              </a:ext>
            </a:extLst>
          </p:cNvPr>
          <p:cNvSpPr txBox="1">
            <a:spLocks/>
          </p:cNvSpPr>
          <p:nvPr/>
        </p:nvSpPr>
        <p:spPr>
          <a:xfrm>
            <a:off x="594587" y="1474456"/>
            <a:ext cx="6714565" cy="658262"/>
          </a:xfrm>
          <a:prstGeom prst="rect">
            <a:avLst/>
          </a:prstGeom>
        </p:spPr>
        <p:txBody>
          <a:bodyPr vert="horz" lIns="91440" tIns="45720" rIns="91440" bIns="45720" rtlCol="0" anchor="t">
            <a:noAutofit/>
          </a:bodyPr>
          <a:lstStyle>
            <a:lvl1pPr algn="l" defTabSz="914377" rtl="0" eaLnBrk="1" latinLnBrk="0" hangingPunct="1">
              <a:lnSpc>
                <a:spcPct val="90000"/>
              </a:lnSpc>
              <a:spcBef>
                <a:spcPct val="0"/>
              </a:spcBef>
              <a:buNone/>
              <a:defRPr sz="3200" kern="1200">
                <a:solidFill>
                  <a:schemeClr val="tx1"/>
                </a:solidFill>
                <a:latin typeface="Roboto" panose="02000000000000000000" pitchFamily="2" charset="0"/>
                <a:ea typeface="Roboto" panose="02000000000000000000" pitchFamily="2" charset="0"/>
                <a:cs typeface="+mj-cs"/>
              </a:defRPr>
            </a:lvl1pPr>
          </a:lstStyle>
          <a:p>
            <a:r>
              <a:rPr lang="en-US" sz="4000">
                <a:solidFill>
                  <a:srgbClr val="920075"/>
                </a:solidFill>
                <a:latin typeface="Roboto Medium"/>
                <a:ea typeface="Roboto Medium"/>
                <a:cs typeface="Roboto Medium"/>
              </a:rPr>
              <a:t>So let's get started...</a:t>
            </a:r>
            <a:endParaRPr lang="en-US"/>
          </a:p>
        </p:txBody>
      </p:sp>
    </p:spTree>
    <p:extLst>
      <p:ext uri="{BB962C8B-B14F-4D97-AF65-F5344CB8AC3E}">
        <p14:creationId xmlns:p14="http://schemas.microsoft.com/office/powerpoint/2010/main" val="3413823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p:txBody>
          <a:bodyPr vert="horz" lIns="91440" tIns="45720" rIns="91440" bIns="45720" rtlCol="0" anchor="t">
            <a:normAutofit/>
          </a:bodyPr>
          <a:lstStyle/>
          <a:p>
            <a:r>
              <a:rPr lang="en-US" sz="2600" dirty="0">
                <a:latin typeface="Roboto"/>
                <a:ea typeface="Roboto"/>
                <a:cs typeface="Roboto"/>
              </a:rPr>
              <a:t>What is it?</a:t>
            </a:r>
            <a:endParaRPr lang="en-US" sz="2600" dirty="0">
              <a:cs typeface="Roboto"/>
            </a:endParaRPr>
          </a:p>
        </p:txBody>
      </p:sp>
      <p:graphicFrame>
        <p:nvGraphicFramePr>
          <p:cNvPr id="22" name="Table 21">
            <a:extLst>
              <a:ext uri="{FF2B5EF4-FFF2-40B4-BE49-F238E27FC236}">
                <a16:creationId xmlns:a16="http://schemas.microsoft.com/office/drawing/2014/main" id="{8A9ECD86-7AC6-1DA1-E672-F990E3B59F49}"/>
              </a:ext>
            </a:extLst>
          </p:cNvPr>
          <p:cNvGraphicFramePr>
            <a:graphicFrameLocks noGrp="1"/>
          </p:cNvGraphicFramePr>
          <p:nvPr>
            <p:extLst>
              <p:ext uri="{D42A27DB-BD31-4B8C-83A1-F6EECF244321}">
                <p14:modId xmlns:p14="http://schemas.microsoft.com/office/powerpoint/2010/main" val="774232651"/>
              </p:ext>
            </p:extLst>
          </p:nvPr>
        </p:nvGraphicFramePr>
        <p:xfrm>
          <a:off x="623446" y="1280403"/>
          <a:ext cx="10893777" cy="7437120"/>
        </p:xfrm>
        <a:graphic>
          <a:graphicData uri="http://schemas.openxmlformats.org/drawingml/2006/table">
            <a:tbl>
              <a:tblPr firstRow="1" bandRow="1"/>
              <a:tblGrid>
                <a:gridCol w="10893777">
                  <a:extLst>
                    <a:ext uri="{9D8B030D-6E8A-4147-A177-3AD203B41FA5}">
                      <a16:colId xmlns:a16="http://schemas.microsoft.com/office/drawing/2014/main" val="377280143"/>
                    </a:ext>
                  </a:extLst>
                </a:gridCol>
              </a:tblGrid>
              <a:tr h="182341">
                <a:tc>
                  <a:txBody>
                    <a:bodyPr/>
                    <a:lstStyle/>
                    <a:p>
                      <a:endParaRPr lang="en-US"/>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1712704">
                <a:tc>
                  <a:txBody>
                    <a:bodyPr/>
                    <a:lstStyle/>
                    <a:p>
                      <a:pPr marL="0" marR="0" lvl="0" indent="0" algn="l">
                        <a:lnSpc>
                          <a:spcPct val="100000"/>
                        </a:lnSpc>
                        <a:spcBef>
                          <a:spcPts val="1200"/>
                        </a:spcBef>
                        <a:spcAft>
                          <a:spcPts val="600"/>
                        </a:spcAft>
                        <a:buNone/>
                      </a:pPr>
                      <a:r>
                        <a:rPr lang="en-US" sz="3200" b="1" dirty="0">
                          <a:solidFill>
                            <a:srgbClr val="414042"/>
                          </a:solidFill>
                          <a:effectLst/>
                          <a:latin typeface="Roboto"/>
                          <a:ea typeface="Roboto"/>
                          <a:cs typeface="Times New Roman"/>
                        </a:rPr>
                        <a:t>The Americans with Disabilities Act (ADA) is a federal civil rights law that prohibits discrimination against people with disabilities in everyday activities. It guarantees that people with disabilities have the same opportunities as everyone else, such as employment opportunities, purchasing goods and services, and participating in government programs (federal, state, and local).</a:t>
                      </a: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Tree>
    <p:extLst>
      <p:ext uri="{BB962C8B-B14F-4D97-AF65-F5344CB8AC3E}">
        <p14:creationId xmlns:p14="http://schemas.microsoft.com/office/powerpoint/2010/main" val="2225996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1919779998"/>
              </p:ext>
            </p:extLst>
          </p:nvPr>
        </p:nvGraphicFramePr>
        <p:xfrm>
          <a:off x="649131" y="1549208"/>
          <a:ext cx="10893777" cy="7691120"/>
        </p:xfrm>
        <a:graphic>
          <a:graphicData uri="http://schemas.openxmlformats.org/drawingml/2006/table">
            <a:tbl>
              <a:tblPr firstRow="1" bandRow="1"/>
              <a:tblGrid>
                <a:gridCol w="10893777">
                  <a:extLst>
                    <a:ext uri="{9D8B030D-6E8A-4147-A177-3AD203B41FA5}">
                      <a16:colId xmlns:a16="http://schemas.microsoft.com/office/drawing/2014/main" val="377280143"/>
                    </a:ext>
                  </a:extLst>
                </a:gridCol>
              </a:tblGrid>
              <a:tr h="182341">
                <a:tc>
                  <a:txBody>
                    <a:bodyPr/>
                    <a:lstStyle/>
                    <a:p>
                      <a:endParaRPr lang="en-US"/>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3667760">
                <a:tc>
                  <a:txBody>
                    <a:bodyPr/>
                    <a:lstStyle/>
                    <a:p>
                      <a:pPr marL="285750" marR="0" lvl="0" indent="-285750" algn="l">
                        <a:lnSpc>
                          <a:spcPct val="100000"/>
                        </a:lnSpc>
                        <a:spcBef>
                          <a:spcPts val="1200"/>
                        </a:spcBef>
                        <a:spcAft>
                          <a:spcPts val="600"/>
                        </a:spcAft>
                        <a:buClr>
                          <a:srgbClr val="920075"/>
                        </a:buClr>
                        <a:buFont typeface="Arial"/>
                        <a:buChar char="•"/>
                      </a:pPr>
                      <a:r>
                        <a:rPr lang="en-US" sz="1800" b="1" dirty="0">
                          <a:solidFill>
                            <a:srgbClr val="414042"/>
                          </a:solidFill>
                          <a:effectLst/>
                          <a:latin typeface="Roboto"/>
                          <a:ea typeface="Roboto"/>
                          <a:cs typeface="Times New Roman"/>
                        </a:rPr>
                        <a:t>A person by the ADA if they have:</a:t>
                      </a:r>
                    </a:p>
                    <a:p>
                      <a:pPr marL="742950" marR="0" lvl="1" indent="-285750" algn="l">
                        <a:lnSpc>
                          <a:spcPct val="100000"/>
                        </a:lnSpc>
                        <a:spcBef>
                          <a:spcPts val="1200"/>
                        </a:spcBef>
                        <a:spcAft>
                          <a:spcPts val="600"/>
                        </a:spcAft>
                        <a:buClr>
                          <a:srgbClr val="920075"/>
                        </a:buClr>
                        <a:buFont typeface="Arial"/>
                        <a:buChar char="•"/>
                      </a:pPr>
                      <a:r>
                        <a:rPr lang="en-US" sz="1800" b="0" dirty="0">
                          <a:solidFill>
                            <a:srgbClr val="414042"/>
                          </a:solidFill>
                          <a:effectLst/>
                          <a:latin typeface="Roboto"/>
                          <a:ea typeface="Roboto"/>
                          <a:cs typeface="Times New Roman"/>
                        </a:rPr>
                        <a:t>A physical or mental impairment that substantially limits one or more major life activities</a:t>
                      </a:r>
                    </a:p>
                    <a:p>
                      <a:pPr marL="742950" marR="0" lvl="1" indent="-285750" algn="l">
                        <a:lnSpc>
                          <a:spcPct val="100000"/>
                        </a:lnSpc>
                        <a:spcBef>
                          <a:spcPts val="1200"/>
                        </a:spcBef>
                        <a:spcAft>
                          <a:spcPts val="600"/>
                        </a:spcAft>
                        <a:buClr>
                          <a:srgbClr val="920075"/>
                        </a:buClr>
                        <a:buFont typeface="Arial"/>
                        <a:buChar char="•"/>
                      </a:pPr>
                      <a:r>
                        <a:rPr lang="en-US" sz="1800" b="0" dirty="0">
                          <a:solidFill>
                            <a:srgbClr val="414042"/>
                          </a:solidFill>
                          <a:effectLst/>
                          <a:latin typeface="Roboto"/>
                          <a:ea typeface="Roboto"/>
                          <a:cs typeface="Times New Roman"/>
                        </a:rPr>
                        <a:t>Has a history or record of an aforementioned impairment</a:t>
                      </a:r>
                    </a:p>
                    <a:p>
                      <a:pPr marL="742950" marR="0" lvl="1" indent="-285750" algn="l">
                        <a:lnSpc>
                          <a:spcPct val="100000"/>
                        </a:lnSpc>
                        <a:spcBef>
                          <a:spcPts val="1200"/>
                        </a:spcBef>
                        <a:spcAft>
                          <a:spcPts val="600"/>
                        </a:spcAft>
                        <a:buClr>
                          <a:srgbClr val="920075"/>
                        </a:buClr>
                        <a:buFont typeface="Arial"/>
                        <a:buChar char="•"/>
                      </a:pPr>
                      <a:r>
                        <a:rPr lang="en-US" sz="1800" b="0" dirty="0">
                          <a:solidFill>
                            <a:srgbClr val="414042"/>
                          </a:solidFill>
                          <a:effectLst/>
                          <a:latin typeface="Roboto"/>
                          <a:ea typeface="Roboto"/>
                          <a:cs typeface="Times New Roman"/>
                        </a:rPr>
                        <a:t>Is perceived by others of having an aforementioned impairment</a:t>
                      </a:r>
                    </a:p>
                    <a:p>
                      <a:pPr marL="285750" marR="0" lvl="0" indent="-285750" algn="l">
                        <a:lnSpc>
                          <a:spcPct val="100000"/>
                        </a:lnSpc>
                        <a:spcBef>
                          <a:spcPts val="1200"/>
                        </a:spcBef>
                        <a:spcAft>
                          <a:spcPts val="600"/>
                        </a:spcAft>
                        <a:buClr>
                          <a:srgbClr val="920075"/>
                        </a:buClr>
                        <a:buFont typeface="Arial"/>
                        <a:buChar char="•"/>
                      </a:pPr>
                      <a:r>
                        <a:rPr lang="en-US" sz="1800" b="1" dirty="0">
                          <a:solidFill>
                            <a:srgbClr val="414042"/>
                          </a:solidFill>
                          <a:effectLst/>
                          <a:latin typeface="Roboto"/>
                          <a:ea typeface="Roboto"/>
                          <a:cs typeface="Times New Roman"/>
                        </a:rPr>
                        <a:t>A major life activity is defined as:</a:t>
                      </a:r>
                      <a:endParaRPr lang="en-US" sz="1800" b="0" dirty="0">
                        <a:solidFill>
                          <a:srgbClr val="414042"/>
                        </a:solidFill>
                        <a:effectLst/>
                        <a:latin typeface="Roboto"/>
                        <a:ea typeface="Roboto"/>
                        <a:cs typeface="Times New Roman"/>
                      </a:endParaRPr>
                    </a:p>
                    <a:p>
                      <a:pPr marL="742950" marR="0" lvl="1" indent="-285750" algn="l">
                        <a:lnSpc>
                          <a:spcPct val="100000"/>
                        </a:lnSpc>
                        <a:spcBef>
                          <a:spcPts val="1200"/>
                        </a:spcBef>
                        <a:spcAft>
                          <a:spcPts val="600"/>
                        </a:spcAft>
                        <a:buClr>
                          <a:srgbClr val="920075"/>
                        </a:buClr>
                        <a:buFont typeface="Arial"/>
                        <a:buChar char="•"/>
                      </a:pPr>
                      <a:r>
                        <a:rPr lang="en-US" sz="1800" b="0" dirty="0">
                          <a:solidFill>
                            <a:srgbClr val="414042"/>
                          </a:solidFill>
                          <a:effectLst/>
                          <a:latin typeface="Roboto"/>
                          <a:ea typeface="Roboto"/>
                          <a:cs typeface="Times New Roman"/>
                        </a:rPr>
                        <a:t>Activities that you do every day, including someone's own internal processes.</a:t>
                      </a:r>
                      <a:endParaRPr lang="en-US" sz="1800" b="1" dirty="0">
                        <a:solidFill>
                          <a:srgbClr val="414042"/>
                        </a:solidFill>
                        <a:effectLst/>
                        <a:latin typeface="Roboto"/>
                        <a:ea typeface="Roboto"/>
                        <a:cs typeface="Times New Roman"/>
                      </a:endParaRPr>
                    </a:p>
                    <a:p>
                      <a:pPr marL="0" marR="0" lvl="0" indent="0" algn="l">
                        <a:lnSpc>
                          <a:spcPct val="100000"/>
                        </a:lnSpc>
                        <a:spcBef>
                          <a:spcPts val="1200"/>
                        </a:spcBef>
                        <a:spcAft>
                          <a:spcPts val="600"/>
                        </a:spcAft>
                        <a:buClr>
                          <a:srgbClr val="920075"/>
                        </a:buClr>
                        <a:buNone/>
                      </a:pPr>
                      <a:endParaRPr lang="en-US" sz="1800" b="0" dirty="0">
                        <a:solidFill>
                          <a:srgbClr val="414042"/>
                        </a:solidFill>
                        <a:effectLst/>
                        <a:latin typeface="Roboto"/>
                        <a:ea typeface="Roboto"/>
                        <a:cs typeface="Times New Roman"/>
                      </a:endParaRP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a:xfrm>
            <a:off x="622134" y="370335"/>
            <a:ext cx="7786687" cy="424609"/>
          </a:xfrm>
        </p:spPr>
        <p:txBody>
          <a:bodyPr vert="horz" lIns="91440" tIns="45720" rIns="91440" bIns="45720" rtlCol="0" anchor="t">
            <a:normAutofit lnSpcReduction="10000"/>
          </a:bodyPr>
          <a:lstStyle/>
          <a:p>
            <a:r>
              <a:rPr lang="en-US" sz="2600" dirty="0">
                <a:latin typeface="Roboto"/>
                <a:ea typeface="Roboto"/>
                <a:cs typeface="Roboto"/>
              </a:rPr>
              <a:t>What is it?</a:t>
            </a:r>
            <a:endParaRPr lang="en-US" dirty="0"/>
          </a:p>
          <a:p>
            <a:endParaRPr lang="en-US">
              <a:cs typeface="Roboto"/>
            </a:endParaRPr>
          </a:p>
        </p:txBody>
      </p:sp>
    </p:spTree>
    <p:extLst>
      <p:ext uri="{BB962C8B-B14F-4D97-AF65-F5344CB8AC3E}">
        <p14:creationId xmlns:p14="http://schemas.microsoft.com/office/powerpoint/2010/main" val="957059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4E442CAE-ACCD-8CF0-B47B-AC7E33344713}"/>
              </a:ext>
            </a:extLst>
          </p:cNvPr>
          <p:cNvGraphicFramePr>
            <a:graphicFrameLocks noGrp="1"/>
          </p:cNvGraphicFramePr>
          <p:nvPr>
            <p:extLst>
              <p:ext uri="{D42A27DB-BD31-4B8C-83A1-F6EECF244321}">
                <p14:modId xmlns:p14="http://schemas.microsoft.com/office/powerpoint/2010/main" val="3276301134"/>
              </p:ext>
            </p:extLst>
          </p:nvPr>
        </p:nvGraphicFramePr>
        <p:xfrm>
          <a:off x="683378" y="675904"/>
          <a:ext cx="10893777" cy="8961120"/>
        </p:xfrm>
        <a:graphic>
          <a:graphicData uri="http://schemas.openxmlformats.org/drawingml/2006/table">
            <a:tbl>
              <a:tblPr firstRow="1" bandRow="1"/>
              <a:tblGrid>
                <a:gridCol w="10893777">
                  <a:extLst>
                    <a:ext uri="{9D8B030D-6E8A-4147-A177-3AD203B41FA5}">
                      <a16:colId xmlns:a16="http://schemas.microsoft.com/office/drawing/2014/main" val="377280143"/>
                    </a:ext>
                  </a:extLst>
                </a:gridCol>
              </a:tblGrid>
              <a:tr h="182341">
                <a:tc>
                  <a:txBody>
                    <a:bodyPr/>
                    <a:lstStyle/>
                    <a:p>
                      <a:endParaRPr lang="en-US"/>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07531356"/>
                  </a:ext>
                </a:extLst>
              </a:tr>
              <a:tr h="3667760">
                <a:tc>
                  <a:txBody>
                    <a:bodyPr/>
                    <a:lstStyle/>
                    <a:p>
                      <a:pPr marL="285750" marR="0" lvl="0" indent="-285750" algn="l">
                        <a:lnSpc>
                          <a:spcPct val="100000"/>
                        </a:lnSpc>
                        <a:spcBef>
                          <a:spcPts val="1200"/>
                        </a:spcBef>
                        <a:spcAft>
                          <a:spcPts val="600"/>
                        </a:spcAft>
                        <a:buClr>
                          <a:srgbClr val="920075"/>
                        </a:buClr>
                        <a:buFont typeface="Arial"/>
                        <a:buChar char="•"/>
                      </a:pPr>
                      <a:r>
                        <a:rPr lang="en-US" sz="1800" b="1" dirty="0">
                          <a:solidFill>
                            <a:srgbClr val="414042"/>
                          </a:solidFill>
                          <a:effectLst/>
                          <a:latin typeface="Roboto"/>
                          <a:ea typeface="Roboto"/>
                          <a:cs typeface="Times New Roman"/>
                        </a:rPr>
                        <a:t>The ADA is still a relatively young act, signed into law by President George H.W. Bush on July 26, 1990.</a:t>
                      </a:r>
                    </a:p>
                    <a:p>
                      <a:pPr marL="742950" marR="0" lvl="1" indent="-285750" algn="l">
                        <a:lnSpc>
                          <a:spcPct val="100000"/>
                        </a:lnSpc>
                        <a:spcBef>
                          <a:spcPts val="1200"/>
                        </a:spcBef>
                        <a:spcAft>
                          <a:spcPts val="600"/>
                        </a:spcAft>
                        <a:buClr>
                          <a:srgbClr val="920075"/>
                        </a:buClr>
                        <a:buFont typeface="Arial"/>
                        <a:buChar char="•"/>
                      </a:pPr>
                      <a:r>
                        <a:rPr lang="en-US" sz="1800" b="0" dirty="0">
                          <a:solidFill>
                            <a:srgbClr val="414042"/>
                          </a:solidFill>
                          <a:effectLst/>
                          <a:latin typeface="Roboto"/>
                          <a:ea typeface="Roboto"/>
                          <a:cs typeface="Times New Roman"/>
                        </a:rPr>
                        <a:t>This means the law is only 34 years old!</a:t>
                      </a:r>
                    </a:p>
                    <a:p>
                      <a:pPr marL="742950" marR="0" lvl="1" indent="-285750" algn="l">
                        <a:lnSpc>
                          <a:spcPct val="100000"/>
                        </a:lnSpc>
                        <a:spcBef>
                          <a:spcPts val="1200"/>
                        </a:spcBef>
                        <a:spcAft>
                          <a:spcPts val="600"/>
                        </a:spcAft>
                        <a:buClr>
                          <a:srgbClr val="920075"/>
                        </a:buClr>
                        <a:buFont typeface="Arial"/>
                        <a:buChar char="•"/>
                      </a:pPr>
                      <a:r>
                        <a:rPr lang="en-US" sz="1800" b="0" dirty="0">
                          <a:solidFill>
                            <a:srgbClr val="414042"/>
                          </a:solidFill>
                          <a:effectLst/>
                          <a:latin typeface="Roboto"/>
                          <a:ea typeface="Roboto"/>
                          <a:cs typeface="Times New Roman"/>
                        </a:rPr>
                        <a:t>An amendment (The ADA Amendments Act of 2008) expanded the definition of "disability" to protect a greater variety of people.</a:t>
                      </a:r>
                    </a:p>
                    <a:p>
                      <a:pPr marL="285750" marR="0" lvl="0" indent="-285750" algn="l">
                        <a:lnSpc>
                          <a:spcPct val="100000"/>
                        </a:lnSpc>
                        <a:spcBef>
                          <a:spcPts val="1200"/>
                        </a:spcBef>
                        <a:spcAft>
                          <a:spcPts val="600"/>
                        </a:spcAft>
                        <a:buClr>
                          <a:srgbClr val="920075"/>
                        </a:buClr>
                        <a:buFont typeface="Arial"/>
                        <a:buChar char="•"/>
                      </a:pPr>
                      <a:r>
                        <a:rPr lang="en-US" sz="1800" b="1" dirty="0">
                          <a:solidFill>
                            <a:srgbClr val="414042"/>
                          </a:solidFill>
                          <a:effectLst/>
                          <a:latin typeface="Roboto"/>
                          <a:ea typeface="Roboto"/>
                          <a:cs typeface="Times New Roman"/>
                        </a:rPr>
                        <a:t>It was created as further supplementation of other disability rights laws as part of a greater disability rights movement in the United States in the 1980's. Some laws that came before it and that the ADA was created to support include:</a:t>
                      </a:r>
                    </a:p>
                    <a:p>
                      <a:pPr marL="742950" marR="0" lvl="1" indent="-285750" algn="l">
                        <a:lnSpc>
                          <a:spcPct val="100000"/>
                        </a:lnSpc>
                        <a:spcBef>
                          <a:spcPts val="1200"/>
                        </a:spcBef>
                        <a:spcAft>
                          <a:spcPts val="600"/>
                        </a:spcAft>
                        <a:buClr>
                          <a:srgbClr val="920075"/>
                        </a:buClr>
                        <a:buFont typeface="Arial"/>
                        <a:buChar char="•"/>
                      </a:pPr>
                      <a:r>
                        <a:rPr lang="en-US" sz="1800" b="0" dirty="0">
                          <a:solidFill>
                            <a:srgbClr val="414042"/>
                          </a:solidFill>
                          <a:effectLst/>
                          <a:latin typeface="Roboto"/>
                          <a:ea typeface="Roboto"/>
                          <a:cs typeface="Times New Roman"/>
                        </a:rPr>
                        <a:t>The Rehabilitation Act of 1973</a:t>
                      </a:r>
                    </a:p>
                    <a:p>
                      <a:pPr marL="742950" marR="0" lvl="1" indent="-285750" algn="l">
                        <a:lnSpc>
                          <a:spcPct val="100000"/>
                        </a:lnSpc>
                        <a:spcBef>
                          <a:spcPts val="1200"/>
                        </a:spcBef>
                        <a:spcAft>
                          <a:spcPts val="600"/>
                        </a:spcAft>
                        <a:buClr>
                          <a:srgbClr val="920075"/>
                        </a:buClr>
                        <a:buFont typeface="Arial"/>
                        <a:buChar char="•"/>
                      </a:pPr>
                      <a:r>
                        <a:rPr lang="en-US" sz="1800" b="0" dirty="0">
                          <a:solidFill>
                            <a:srgbClr val="414042"/>
                          </a:solidFill>
                          <a:effectLst/>
                          <a:latin typeface="Roboto"/>
                          <a:ea typeface="Roboto"/>
                          <a:cs typeface="Times New Roman"/>
                        </a:rPr>
                        <a:t>And specifically Section 504 of that act</a:t>
                      </a:r>
                    </a:p>
                    <a:p>
                      <a:pPr marL="742950" marR="0" lvl="1" indent="-285750" algn="l">
                        <a:lnSpc>
                          <a:spcPct val="100000"/>
                        </a:lnSpc>
                        <a:spcBef>
                          <a:spcPts val="1200"/>
                        </a:spcBef>
                        <a:spcAft>
                          <a:spcPts val="600"/>
                        </a:spcAft>
                        <a:buClr>
                          <a:srgbClr val="920075"/>
                        </a:buClr>
                        <a:buFont typeface="Arial"/>
                        <a:buChar char="•"/>
                      </a:pPr>
                      <a:r>
                        <a:rPr lang="en-US" sz="1800" b="0" dirty="0">
                          <a:solidFill>
                            <a:srgbClr val="414042"/>
                          </a:solidFill>
                          <a:effectLst/>
                          <a:latin typeface="Roboto"/>
                          <a:ea typeface="Roboto"/>
                          <a:cs typeface="Times New Roman"/>
                        </a:rPr>
                        <a:t>The ADA was created to cover more aspects of American life these acts did not cover, as well as other services that citizens would access that did not receive federal funding (such as doctors' offices).</a:t>
                      </a:r>
                    </a:p>
                  </a:txBody>
                  <a:tcPr marL="68580" marR="68580"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956408579"/>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74544946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425115676"/>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8465301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4196690640"/>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2320736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82459778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71033657"/>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36567143"/>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681279351"/>
                  </a:ext>
                </a:extLst>
              </a:tr>
              <a:tr h="208390">
                <a:tc>
                  <a:txBody>
                    <a:bodyPr/>
                    <a:lstStyle/>
                    <a:p>
                      <a:pPr marL="285750" marR="0" indent="-285750">
                        <a:lnSpc>
                          <a:spcPct val="150000"/>
                        </a:lnSpc>
                        <a:spcBef>
                          <a:spcPts val="1200"/>
                        </a:spcBef>
                        <a:spcAft>
                          <a:spcPts val="600"/>
                        </a:spcAft>
                        <a:buClr>
                          <a:srgbClr val="920075"/>
                        </a:buClr>
                        <a:buFont typeface="Arial" panose="020B0604020202020204" pitchFamily="34" charset="0"/>
                        <a:buChar char="•"/>
                      </a:pPr>
                      <a:endParaRPr lang="en-US" sz="1800">
                        <a:solidFill>
                          <a:srgbClr val="414042"/>
                        </a:solidFill>
                        <a:effectLst/>
                        <a:latin typeface="Roboto" panose="02000000000000000000" pitchFamily="2" charset="0"/>
                        <a:ea typeface="Roboto" panose="02000000000000000000" pitchFamily="2" charset="0"/>
                        <a:cs typeface="Times New Roman" panose="02020603050405020304" pitchFamily="18" charset="0"/>
                      </a:endParaRPr>
                    </a:p>
                  </a:txBody>
                  <a:tcPr marL="68580" marR="68580"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265934850"/>
                  </a:ext>
                </a:extLst>
              </a:tr>
            </a:tbl>
          </a:graphicData>
        </a:graphic>
      </p:graphicFrame>
      <p:sp>
        <p:nvSpPr>
          <p:cNvPr id="2" name="Text Placeholder 1">
            <a:extLst>
              <a:ext uri="{FF2B5EF4-FFF2-40B4-BE49-F238E27FC236}">
                <a16:creationId xmlns:a16="http://schemas.microsoft.com/office/drawing/2014/main" id="{7FA4F39F-CA63-468B-200A-6BC9D610BF84}"/>
              </a:ext>
            </a:extLst>
          </p:cNvPr>
          <p:cNvSpPr>
            <a:spLocks noGrp="1"/>
          </p:cNvSpPr>
          <p:nvPr>
            <p:ph type="body" sz="quarter" idx="10"/>
          </p:nvPr>
        </p:nvSpPr>
        <p:spPr>
          <a:xfrm>
            <a:off x="622134" y="370335"/>
            <a:ext cx="7786687" cy="424609"/>
          </a:xfrm>
        </p:spPr>
        <p:txBody>
          <a:bodyPr vert="horz" lIns="91440" tIns="45720" rIns="91440" bIns="45720" rtlCol="0" anchor="t">
            <a:normAutofit lnSpcReduction="10000"/>
          </a:bodyPr>
          <a:lstStyle/>
          <a:p>
            <a:r>
              <a:rPr lang="en-US" sz="2600" dirty="0">
                <a:latin typeface="Roboto"/>
                <a:ea typeface="Roboto"/>
                <a:cs typeface="Roboto"/>
              </a:rPr>
              <a:t>The history</a:t>
            </a:r>
            <a:endParaRPr lang="en-US" dirty="0"/>
          </a:p>
          <a:p>
            <a:endParaRPr lang="en-US">
              <a:cs typeface="Roboto"/>
            </a:endParaRPr>
          </a:p>
        </p:txBody>
      </p:sp>
    </p:spTree>
    <p:extLst>
      <p:ext uri="{BB962C8B-B14F-4D97-AF65-F5344CB8AC3E}">
        <p14:creationId xmlns:p14="http://schemas.microsoft.com/office/powerpoint/2010/main" val="5645113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6fb9d63-c47d-40c0-92f6-503b803927cd">
      <Terms xmlns="http://schemas.microsoft.com/office/infopath/2007/PartnerControls"/>
    </lcf76f155ced4ddcb4097134ff3c332f>
    <TaxCatchAll xmlns="59bbb2d0-248b-43cb-9d64-2158f2caa579" xsi:nil="true"/>
    <SharedWithUsers xmlns="59bbb2d0-248b-43cb-9d64-2158f2caa579">
      <UserInfo>
        <DisplayName>Kida, Jordanka (VITA)</DisplayName>
        <AccountId>1269</AccountId>
        <AccountType/>
      </UserInfo>
      <UserInfo>
        <DisplayName>Bailey, Rhonda (VITA)</DisplayName>
        <AccountId>1238</AccountId>
        <AccountType/>
      </UserInfo>
      <UserInfo>
        <DisplayName>Nesmith, Kelvonte (VITA)</DisplayName>
        <AccountId>1247</AccountId>
        <AccountType/>
      </UserInfo>
      <UserInfo>
        <DisplayName>Milesh, Nicolle (VITA)</DisplayName>
        <AccountId>943</AccountId>
        <AccountType/>
      </UserInfo>
      <UserInfo>
        <DisplayName>Legrand, Lindsay (VITA)</DisplayName>
        <AccountId>867</AccountId>
        <AccountType/>
      </UserInfo>
      <UserInfo>
        <DisplayName>Taylor, Sam (VITA)</DisplayName>
        <AccountId>39</AccountId>
        <AccountType/>
      </UserInfo>
      <UserInfo>
        <DisplayName>Rogers, Julie (VITA)</DisplayName>
        <AccountId>25</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2C80B9DA3E3774C9DE13C3F136ED879" ma:contentTypeVersion="12" ma:contentTypeDescription="Create a new document." ma:contentTypeScope="" ma:versionID="bf2604b77b0bc7c82c7b587d7ca1a7e5">
  <xsd:schema xmlns:xsd="http://www.w3.org/2001/XMLSchema" xmlns:xs="http://www.w3.org/2001/XMLSchema" xmlns:p="http://schemas.microsoft.com/office/2006/metadata/properties" xmlns:ns2="86fb9d63-c47d-40c0-92f6-503b803927cd" xmlns:ns3="59bbb2d0-248b-43cb-9d64-2158f2caa579" targetNamespace="http://schemas.microsoft.com/office/2006/metadata/properties" ma:root="true" ma:fieldsID="9dcfebe51348cccfac9e5e599eb471bf" ns2:_="" ns3:_="">
    <xsd:import namespace="86fb9d63-c47d-40c0-92f6-503b803927cd"/>
    <xsd:import namespace="59bbb2d0-248b-43cb-9d64-2158f2caa579"/>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fb9d63-c47d-40c0-92f6-503b803927cd"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0920e099-540f-4e49-b54d-0e500676ccfd"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9bbb2d0-248b-43cb-9d64-2158f2caa579"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925eb3fc-050e-444c-803f-36a1acd16a4f}" ma:internalName="TaxCatchAll" ma:showField="CatchAllData" ma:web="59bbb2d0-248b-43cb-9d64-2158f2caa57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0BBB04-633D-4C09-B877-ED8C50342138}">
  <ds:schemaRefs>
    <ds:schemaRef ds:uri="59bbb2d0-248b-43cb-9d64-2158f2caa579"/>
    <ds:schemaRef ds:uri="86fb9d63-c47d-40c0-92f6-503b803927c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22B849D-8D70-4ADF-897B-F9CE6B7F4D0D}">
  <ds:schemaRefs>
    <ds:schemaRef ds:uri="59bbb2d0-248b-43cb-9d64-2158f2caa579"/>
    <ds:schemaRef ds:uri="86fb9d63-c47d-40c0-92f6-503b803927c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66C538F7-DE25-43DA-A2B2-13D5CB4E0A0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23</Slides>
  <Notes>22</Notes>
  <HiddenSlides>0</HiddenSlide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Introduction</vt:lpstr>
      <vt:lpstr>PowerPoint Presentation</vt:lpstr>
      <vt:lpstr>PowerPoint Presentation</vt:lpstr>
      <vt:lpstr>PowerPoint Presentation</vt:lpstr>
      <vt:lpstr>What is the ADA Title II?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Harper, Atrayo (VITA)</dc:creator>
  <cp:revision>2503</cp:revision>
  <dcterms:created xsi:type="dcterms:W3CDTF">2023-04-17T13:28:59Z</dcterms:created>
  <dcterms:modified xsi:type="dcterms:W3CDTF">2024-10-09T13:53:52Z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0x010100F2C80B9DA3E3774C9DE13C3F136ED879</vt:lpwstr>
  </property>
  <property fmtid="{D5CDD505-2E9C-101B-9397-08002B2CF9AE}" pid="3" name="MediaServiceImageTags">
    <vt:lpwstr/>
  </property>
</Properties>
</file>