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514" r:id="rId5"/>
    <p:sldId id="283" r:id="rId6"/>
    <p:sldId id="257" r:id="rId7"/>
    <p:sldId id="515" r:id="rId8"/>
    <p:sldId id="582" r:id="rId9"/>
    <p:sldId id="583" r:id="rId10"/>
    <p:sldId id="563" r:id="rId11"/>
    <p:sldId id="576" r:id="rId12"/>
    <p:sldId id="585" r:id="rId13"/>
    <p:sldId id="578" r:id="rId14"/>
    <p:sldId id="537" r:id="rId15"/>
    <p:sldId id="590" r:id="rId16"/>
    <p:sldId id="591" r:id="rId17"/>
    <p:sldId id="565" r:id="rId18"/>
    <p:sldId id="566" r:id="rId19"/>
    <p:sldId id="584" r:id="rId20"/>
    <p:sldId id="589" r:id="rId21"/>
    <p:sldId id="574" r:id="rId22"/>
    <p:sldId id="580" r:id="rId23"/>
    <p:sldId id="567" r:id="rId24"/>
    <p:sldId id="586" r:id="rId25"/>
    <p:sldId id="568" r:id="rId26"/>
    <p:sldId id="581" r:id="rId27"/>
    <p:sldId id="569" r:id="rId28"/>
    <p:sldId id="587" r:id="rId29"/>
    <p:sldId id="588" r:id="rId30"/>
    <p:sldId id="570" r:id="rId31"/>
    <p:sldId id="5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FBD350"/>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4"/>
    <p:restoredTop sz="94694"/>
  </p:normalViewPr>
  <p:slideViewPr>
    <p:cSldViewPr snapToGrid="0">
      <p:cViewPr>
        <p:scale>
          <a:sx n="150" d="100"/>
          <a:sy n="150"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7/30/24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dirty="0"/>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esign.ncsu.edu/cud/about_ud/udprinciple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image title slide  - Any text that looks black is HEX code </a:t>
            </a:r>
            <a:r>
              <a:rPr lang="en-US" dirty="0">
                <a:effectLst/>
                <a:latin typeface="Helvetica" pitchFamily="2" charset="0"/>
              </a:rPr>
              <a:t>414042. </a:t>
            </a: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dirty="0"/>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dirty="0"/>
          </a:p>
        </p:txBody>
      </p:sp>
    </p:spTree>
    <p:extLst>
      <p:ext uri="{BB962C8B-B14F-4D97-AF65-F5344CB8AC3E}">
        <p14:creationId xmlns:p14="http://schemas.microsoft.com/office/powerpoint/2010/main" val="155298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11</a:t>
            </a:fld>
            <a:endParaRPr lang="en-GB" dirty="0"/>
          </a:p>
        </p:txBody>
      </p:sp>
    </p:spTree>
    <p:extLst>
      <p:ext uri="{BB962C8B-B14F-4D97-AF65-F5344CB8AC3E}">
        <p14:creationId xmlns:p14="http://schemas.microsoft.com/office/powerpoint/2010/main" val="68206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12</a:t>
            </a:fld>
            <a:endParaRPr lang="en-US" dirty="0"/>
          </a:p>
        </p:txBody>
      </p:sp>
    </p:spTree>
    <p:extLst>
      <p:ext uri="{BB962C8B-B14F-4D97-AF65-F5344CB8AC3E}">
        <p14:creationId xmlns:p14="http://schemas.microsoft.com/office/powerpoint/2010/main" val="91603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dirty="0"/>
          </a:p>
        </p:txBody>
      </p:sp>
    </p:spTree>
    <p:extLst>
      <p:ext uri="{BB962C8B-B14F-4D97-AF65-F5344CB8AC3E}">
        <p14:creationId xmlns:p14="http://schemas.microsoft.com/office/powerpoint/2010/main" val="283187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 Principles of Universal Design were developed in 1997 by a working group of architects, product designers, engineers and environmental design researchers, led by the late Ronald Mace in the </a:t>
            </a:r>
            <a:r>
              <a:rPr lang="en-US" b="1" dirty="0">
                <a:hlinkClick r:id="rId3"/>
              </a:rPr>
              <a:t>North Carolina State University </a:t>
            </a:r>
            <a:r>
              <a:rPr lang="en-US" dirty="0"/>
              <a:t>(NCSU). The purpose of the Principles is to guide the design of environments, products and communications. According to the Center for Universal Design in NCSU, the Principles "may be applied to evaluate existing designs, guide the design process and educate both designers and consumers about the characteristics of more usable products and environments."</a:t>
            </a:r>
          </a:p>
        </p:txBody>
      </p:sp>
      <p:sp>
        <p:nvSpPr>
          <p:cNvPr id="4" name="Slide Number Placeholder 3"/>
          <p:cNvSpPr>
            <a:spLocks noGrp="1"/>
          </p:cNvSpPr>
          <p:nvPr>
            <p:ph type="sldNum" sz="quarter" idx="5"/>
          </p:nvPr>
        </p:nvSpPr>
        <p:spPr/>
        <p:txBody>
          <a:bodyPr/>
          <a:lstStyle/>
          <a:p>
            <a:fld id="{87CEEDE6-A92A-0644-99D9-F2E3FD0A4DB3}" type="slidenum">
              <a:rPr lang="en-US" smtClean="0"/>
              <a:t>14</a:t>
            </a:fld>
            <a:endParaRPr lang="en-US" dirty="0"/>
          </a:p>
        </p:txBody>
      </p:sp>
    </p:spTree>
    <p:extLst>
      <p:ext uri="{BB962C8B-B14F-4D97-AF65-F5344CB8AC3E}">
        <p14:creationId xmlns:p14="http://schemas.microsoft.com/office/powerpoint/2010/main" val="408244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dirty="0"/>
          </a:p>
        </p:txBody>
      </p:sp>
    </p:spTree>
    <p:extLst>
      <p:ext uri="{BB962C8B-B14F-4D97-AF65-F5344CB8AC3E}">
        <p14:creationId xmlns:p14="http://schemas.microsoft.com/office/powerpoint/2010/main" val="249767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16</a:t>
            </a:fld>
            <a:endParaRPr lang="en-US" dirty="0"/>
          </a:p>
        </p:txBody>
      </p:sp>
    </p:spTree>
    <p:extLst>
      <p:ext uri="{BB962C8B-B14F-4D97-AF65-F5344CB8AC3E}">
        <p14:creationId xmlns:p14="http://schemas.microsoft.com/office/powerpoint/2010/main" val="159405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17</a:t>
            </a:fld>
            <a:endParaRPr lang="en-US" dirty="0"/>
          </a:p>
        </p:txBody>
      </p:sp>
    </p:spTree>
    <p:extLst>
      <p:ext uri="{BB962C8B-B14F-4D97-AF65-F5344CB8AC3E}">
        <p14:creationId xmlns:p14="http://schemas.microsoft.com/office/powerpoint/2010/main" val="562167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18</a:t>
            </a:fld>
            <a:endParaRPr lang="en-US" dirty="0"/>
          </a:p>
        </p:txBody>
      </p:sp>
    </p:spTree>
    <p:extLst>
      <p:ext uri="{BB962C8B-B14F-4D97-AF65-F5344CB8AC3E}">
        <p14:creationId xmlns:p14="http://schemas.microsoft.com/office/powerpoint/2010/main" val="1758559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19</a:t>
            </a:fld>
            <a:endParaRPr lang="en-US" dirty="0"/>
          </a:p>
        </p:txBody>
      </p:sp>
    </p:spTree>
    <p:extLst>
      <p:ext uri="{BB962C8B-B14F-4D97-AF65-F5344CB8AC3E}">
        <p14:creationId xmlns:p14="http://schemas.microsoft.com/office/powerpoint/2010/main" val="273978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dirty="0"/>
          </a:p>
        </p:txBody>
      </p:sp>
    </p:spTree>
    <p:extLst>
      <p:ext uri="{BB962C8B-B14F-4D97-AF65-F5344CB8AC3E}">
        <p14:creationId xmlns:p14="http://schemas.microsoft.com/office/powerpoint/2010/main" val="413716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20</a:t>
            </a:fld>
            <a:endParaRPr lang="en-US" dirty="0"/>
          </a:p>
        </p:txBody>
      </p:sp>
    </p:spTree>
    <p:extLst>
      <p:ext uri="{BB962C8B-B14F-4D97-AF65-F5344CB8AC3E}">
        <p14:creationId xmlns:p14="http://schemas.microsoft.com/office/powerpoint/2010/main" val="427990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21</a:t>
            </a:fld>
            <a:endParaRPr lang="en-GB" dirty="0"/>
          </a:p>
        </p:txBody>
      </p:sp>
    </p:spTree>
    <p:extLst>
      <p:ext uri="{BB962C8B-B14F-4D97-AF65-F5344CB8AC3E}">
        <p14:creationId xmlns:p14="http://schemas.microsoft.com/office/powerpoint/2010/main" val="3211048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22</a:t>
            </a:fld>
            <a:endParaRPr lang="en-US" dirty="0"/>
          </a:p>
        </p:txBody>
      </p:sp>
    </p:spTree>
    <p:extLst>
      <p:ext uri="{BB962C8B-B14F-4D97-AF65-F5344CB8AC3E}">
        <p14:creationId xmlns:p14="http://schemas.microsoft.com/office/powerpoint/2010/main" val="2448028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23</a:t>
            </a:fld>
            <a:endParaRPr lang="en-US" dirty="0"/>
          </a:p>
        </p:txBody>
      </p:sp>
    </p:spTree>
    <p:extLst>
      <p:ext uri="{BB962C8B-B14F-4D97-AF65-F5344CB8AC3E}">
        <p14:creationId xmlns:p14="http://schemas.microsoft.com/office/powerpoint/2010/main" val="35696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24</a:t>
            </a:fld>
            <a:endParaRPr lang="en-US" dirty="0"/>
          </a:p>
        </p:txBody>
      </p:sp>
    </p:spTree>
    <p:extLst>
      <p:ext uri="{BB962C8B-B14F-4D97-AF65-F5344CB8AC3E}">
        <p14:creationId xmlns:p14="http://schemas.microsoft.com/office/powerpoint/2010/main" val="1339731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25</a:t>
            </a:fld>
            <a:endParaRPr lang="en-US" dirty="0"/>
          </a:p>
        </p:txBody>
      </p:sp>
    </p:spTree>
    <p:extLst>
      <p:ext uri="{BB962C8B-B14F-4D97-AF65-F5344CB8AC3E}">
        <p14:creationId xmlns:p14="http://schemas.microsoft.com/office/powerpoint/2010/main" val="153451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26</a:t>
            </a:fld>
            <a:endParaRPr lang="en-US" dirty="0"/>
          </a:p>
        </p:txBody>
      </p:sp>
    </p:spTree>
    <p:extLst>
      <p:ext uri="{BB962C8B-B14F-4D97-AF65-F5344CB8AC3E}">
        <p14:creationId xmlns:p14="http://schemas.microsoft.com/office/powerpoint/2010/main" val="188422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27</a:t>
            </a:fld>
            <a:endParaRPr lang="en-US" dirty="0"/>
          </a:p>
        </p:txBody>
      </p:sp>
    </p:spTree>
    <p:extLst>
      <p:ext uri="{BB962C8B-B14F-4D97-AF65-F5344CB8AC3E}">
        <p14:creationId xmlns:p14="http://schemas.microsoft.com/office/powerpoint/2010/main" val="182096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background works best with text heavy sections, with no imagery OR when an Icon is used</a:t>
            </a:r>
          </a:p>
          <a:p>
            <a:endParaRPr lang="en-US" dirty="0"/>
          </a:p>
        </p:txBody>
      </p:sp>
      <p:sp>
        <p:nvSpPr>
          <p:cNvPr id="4" name="Slide Number Placeholder 3"/>
          <p:cNvSpPr>
            <a:spLocks noGrp="1"/>
          </p:cNvSpPr>
          <p:nvPr>
            <p:ph type="sldNum" sz="quarter" idx="5"/>
          </p:nvPr>
        </p:nvSpPr>
        <p:spPr/>
        <p:txBody>
          <a:bodyPr/>
          <a:lstStyle/>
          <a:p>
            <a:fld id="{D46192CE-45DB-B442-A270-E30110EEEBD8}" type="slidenum">
              <a:rPr lang="en-US" smtClean="0"/>
              <a:t>3</a:t>
            </a:fld>
            <a:endParaRPr lang="en-US" dirty="0"/>
          </a:p>
        </p:txBody>
      </p:sp>
    </p:spTree>
    <p:extLst>
      <p:ext uri="{BB962C8B-B14F-4D97-AF65-F5344CB8AC3E}">
        <p14:creationId xmlns:p14="http://schemas.microsoft.com/office/powerpoint/2010/main" val="54465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dirty="0"/>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4</a:t>
            </a:fld>
            <a:endParaRPr lang="en-GB" dirty="0"/>
          </a:p>
        </p:txBody>
      </p:sp>
    </p:spTree>
    <p:extLst>
      <p:ext uri="{BB962C8B-B14F-4D97-AF65-F5344CB8AC3E}">
        <p14:creationId xmlns:p14="http://schemas.microsoft.com/office/powerpoint/2010/main" val="308489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5</a:t>
            </a:fld>
            <a:endParaRPr lang="en-US" dirty="0"/>
          </a:p>
        </p:txBody>
      </p:sp>
    </p:spTree>
    <p:extLst>
      <p:ext uri="{BB962C8B-B14F-4D97-AF65-F5344CB8AC3E}">
        <p14:creationId xmlns:p14="http://schemas.microsoft.com/office/powerpoint/2010/main" val="94709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6</a:t>
            </a:fld>
            <a:endParaRPr lang="en-US" dirty="0"/>
          </a:p>
        </p:txBody>
      </p:sp>
    </p:spTree>
    <p:extLst>
      <p:ext uri="{BB962C8B-B14F-4D97-AF65-F5344CB8AC3E}">
        <p14:creationId xmlns:p14="http://schemas.microsoft.com/office/powerpoint/2010/main" val="289658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7</a:t>
            </a:fld>
            <a:endParaRPr lang="en-US" dirty="0"/>
          </a:p>
        </p:txBody>
      </p:sp>
    </p:spTree>
    <p:extLst>
      <p:ext uri="{BB962C8B-B14F-4D97-AF65-F5344CB8AC3E}">
        <p14:creationId xmlns:p14="http://schemas.microsoft.com/office/powerpoint/2010/main" val="212819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dirty="0"/>
          </a:p>
        </p:txBody>
      </p:sp>
    </p:spTree>
    <p:extLst>
      <p:ext uri="{BB962C8B-B14F-4D97-AF65-F5344CB8AC3E}">
        <p14:creationId xmlns:p14="http://schemas.microsoft.com/office/powerpoint/2010/main" val="198647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dirty="0"/>
          </a:p>
        </p:txBody>
      </p:sp>
    </p:spTree>
    <p:extLst>
      <p:ext uri="{BB962C8B-B14F-4D97-AF65-F5344CB8AC3E}">
        <p14:creationId xmlns:p14="http://schemas.microsoft.com/office/powerpoint/2010/main" val="163927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dirty="0"/>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dirty="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dirty="0">
                <a:solidFill>
                  <a:schemeClr val="bg1"/>
                </a:solidFill>
                <a:latin typeface="Roboto" panose="02000000000000000000" pitchFamily="2" charset="0"/>
                <a:ea typeface="Roboto" panose="02000000000000000000" pitchFamily="2" charset="0"/>
              </a:rPr>
              <a:t>vita.virginia.gov</a:t>
            </a: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dirty="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dirty="0">
                <a:solidFill>
                  <a:srgbClr val="404042"/>
                </a:solidFill>
                <a:latin typeface="Roboto" panose="02000000000000000000" pitchFamily="2" charset="0"/>
                <a:ea typeface="Roboto" panose="02000000000000000000" pitchFamily="2" charset="0"/>
              </a:rPr>
              <a:t>vita.virginia.gov</a:t>
            </a: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7/30/24</a:t>
            </a:fld>
            <a:endParaRPr lang="en-US" dirty="0"/>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dirty="0"/>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dirty="0">
                <a:solidFill>
                  <a:schemeClr val="bg1"/>
                </a:solidFill>
                <a:effectLst/>
                <a:latin typeface="Rajdhani" panose="02000000000000000000" pitchFamily="2" charset="77"/>
                <a:cs typeface="Rajdhani" panose="02000000000000000000" pitchFamily="2" charset="77"/>
              </a:rPr>
              <a:t>IMAGE</a:t>
            </a:r>
            <a:endParaRPr lang="en-US" sz="1600" dirty="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900770" y="2925456"/>
            <a:ext cx="5920443" cy="593726"/>
          </a:xfrm>
        </p:spPr>
        <p:txBody>
          <a:bodyPr vert="horz" lIns="91440" tIns="45720" rIns="91440" bIns="45720" rtlCol="0" anchor="t">
            <a:normAutofit/>
          </a:bodyPr>
          <a:lstStyle/>
          <a:p>
            <a:r>
              <a:rPr lang="en-US" dirty="0">
                <a:latin typeface="Rajdhani"/>
                <a:ea typeface="Roboto"/>
              </a:rPr>
              <a:t>Content Audits 102</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99321" y="3575613"/>
            <a:ext cx="5492052" cy="1179722"/>
          </a:xfrm>
        </p:spPr>
        <p:txBody>
          <a:bodyPr vert="horz" lIns="91440" tIns="45720" rIns="91440" bIns="45720" rtlCol="0" anchor="t">
            <a:normAutofit/>
          </a:bodyPr>
          <a:lstStyle/>
          <a:p>
            <a:r>
              <a:rPr lang="en-US" sz="3000" dirty="0">
                <a:latin typeface="Rajdhani"/>
                <a:ea typeface="Roboto"/>
              </a:rPr>
              <a:t>How to Perform a Content Audit</a:t>
            </a:r>
            <a:endParaRPr lang="en-US" sz="3000" dirty="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br>
              <a:rPr lang="en-US" dirty="0">
                <a:latin typeface="Roboto"/>
                <a:ea typeface="Roboto"/>
                <a:cs typeface="Roboto"/>
              </a:rPr>
            </a:br>
            <a:r>
              <a:rPr lang="en-US" dirty="0">
                <a:latin typeface="Roboto"/>
                <a:ea typeface="Roboto"/>
                <a:cs typeface="Roboto"/>
              </a:rPr>
              <a:t>Anna Hall, UX Content Strategist</a:t>
            </a:r>
            <a:endParaRPr lang="en-US" dirty="0"/>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dirty="0">
                <a:latin typeface="Roboto"/>
                <a:ea typeface="Roboto"/>
                <a:cs typeface="Roboto"/>
              </a:rPr>
              <a:t>July 31, 2024</a:t>
            </a:r>
            <a:endParaRPr lang="en-US" dirty="0"/>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31262439"/>
              </p:ext>
            </p:extLst>
          </p:nvPr>
        </p:nvGraphicFramePr>
        <p:xfrm>
          <a:off x="719666" y="670277"/>
          <a:ext cx="11127045" cy="84871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800"/>
                        </a:spcAft>
                      </a:pPr>
                      <a:r>
                        <a:rPr lang="en-US" sz="1800" b="1" kern="1200" dirty="0">
                          <a:solidFill>
                            <a:srgbClr val="414042"/>
                          </a:solidFill>
                          <a:effectLst/>
                          <a:latin typeface="Roboto"/>
                          <a:ea typeface="+mn-ea"/>
                          <a:cs typeface="+mn-cs"/>
                        </a:rPr>
                        <a:t>When Should You Perform a Content Audit?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Prepping for a website redesign</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CMS upgrade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Change in messaging/website refresh</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It’s been a while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You’ve never done an audit</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Rolling basis – yearly or quarterly depending on your content</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When is it Time for a Content Audit?</a:t>
            </a:r>
            <a:endParaRPr lang="en-US" dirty="0"/>
          </a:p>
        </p:txBody>
      </p:sp>
    </p:spTree>
    <p:extLst>
      <p:ext uri="{BB962C8B-B14F-4D97-AF65-F5344CB8AC3E}">
        <p14:creationId xmlns:p14="http://schemas.microsoft.com/office/powerpoint/2010/main" val="200295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Planning Your Audit</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dirty="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21538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651268811"/>
              </p:ext>
            </p:extLst>
          </p:nvPr>
        </p:nvGraphicFramePr>
        <p:xfrm>
          <a:off x="719666" y="670277"/>
          <a:ext cx="11127045" cy="79385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800"/>
                        </a:spcAft>
                      </a:pPr>
                      <a:r>
                        <a:rPr lang="en-US" sz="1800" b="1" kern="1200" dirty="0">
                          <a:solidFill>
                            <a:srgbClr val="414042"/>
                          </a:solidFill>
                          <a:effectLst/>
                          <a:latin typeface="Roboto"/>
                          <a:ea typeface="+mn-ea"/>
                          <a:cs typeface="+mn-cs"/>
                        </a:rPr>
                        <a:t>First Steps: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Set Goals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Identify Timelines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Identify Stakeholders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Who needs to be involved, informed</a:t>
                      </a:r>
                      <a:r>
                        <a:rPr lang="en-US" sz="1800" kern="1200">
                          <a:solidFill>
                            <a:srgbClr val="414042"/>
                          </a:solidFill>
                          <a:effectLst/>
                          <a:latin typeface="Roboto"/>
                          <a:ea typeface="+mn-ea"/>
                          <a:cs typeface="+mn-cs"/>
                        </a:rPr>
                        <a:t>, accountable</a:t>
                      </a: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Planning Your Audit</a:t>
            </a:r>
            <a:endParaRPr lang="en-US" dirty="0"/>
          </a:p>
        </p:txBody>
      </p:sp>
    </p:spTree>
    <p:extLst>
      <p:ext uri="{BB962C8B-B14F-4D97-AF65-F5344CB8AC3E}">
        <p14:creationId xmlns:p14="http://schemas.microsoft.com/office/powerpoint/2010/main" val="309965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719666" y="670277"/>
          <a:ext cx="11127045" cy="84871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800"/>
                        </a:spcAft>
                      </a:pPr>
                      <a:r>
                        <a:rPr lang="en-US" sz="1800" b="1" kern="1200" dirty="0">
                          <a:solidFill>
                            <a:srgbClr val="414042"/>
                          </a:solidFill>
                          <a:effectLst/>
                          <a:latin typeface="Roboto"/>
                          <a:ea typeface="+mn-ea"/>
                          <a:cs typeface="+mn-cs"/>
                        </a:rPr>
                        <a:t>Determine Which Audit is Best for Your Goals: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 do you want to learn (and why)?</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 do you need to prove (and to whom)?</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How long do you have to get this done?</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What’s the purpose of your audit?</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What are your anticipated next steps?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Which Audit is Right for Me?</a:t>
            </a:r>
            <a:endParaRPr lang="en-US" dirty="0"/>
          </a:p>
        </p:txBody>
      </p:sp>
    </p:spTree>
    <p:extLst>
      <p:ext uri="{BB962C8B-B14F-4D97-AF65-F5344CB8AC3E}">
        <p14:creationId xmlns:p14="http://schemas.microsoft.com/office/powerpoint/2010/main" val="350996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620422486"/>
              </p:ext>
            </p:extLst>
          </p:nvPr>
        </p:nvGraphicFramePr>
        <p:xfrm>
          <a:off x="722058" y="599760"/>
          <a:ext cx="11127045" cy="69037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Prepare Your Content Inventory</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A content inventory is a crucial first step in understanding the scope and breadth of your content.</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Create a Content Hierarchy</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Organize webpages in a tiered system, either by category or existing sitemap structure.</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Create a List of Content Owners</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This will come in handy when it’s time to assign content ownership for content review.</a:t>
                      </a:r>
                    </a:p>
                    <a:p>
                      <a:pPr marL="457200" marR="0" lvl="0" indent="-457200" algn="l">
                        <a:lnSpc>
                          <a:spcPct val="100000"/>
                        </a:lnSpc>
                        <a:spcBef>
                          <a:spcPts val="1200"/>
                        </a:spcBef>
                        <a:spcAft>
                          <a:spcPts val="600"/>
                        </a:spcAft>
                        <a:buClr>
                          <a:srgbClr val="920075"/>
                        </a:buClr>
                        <a:buAutoNum type="arabicPeriod"/>
                      </a:pPr>
                      <a:r>
                        <a:rPr lang="en-US" sz="1800" b="1" dirty="0">
                          <a:solidFill>
                            <a:srgbClr val="414042"/>
                          </a:solidFill>
                          <a:effectLst/>
                          <a:latin typeface="Roboto"/>
                          <a:ea typeface="Roboto"/>
                          <a:cs typeface="Times New Roman"/>
                        </a:rPr>
                        <a:t>Choose Your Scope and Criteria </a:t>
                      </a:r>
                      <a:br>
                        <a:rPr lang="en-US" sz="1800" b="1" dirty="0">
                          <a:solidFill>
                            <a:srgbClr val="414042"/>
                          </a:solidFill>
                          <a:effectLst/>
                          <a:latin typeface="Roboto"/>
                          <a:ea typeface="Roboto"/>
                          <a:cs typeface="Times New Roman"/>
                        </a:rPr>
                      </a:br>
                      <a:r>
                        <a:rPr lang="en-US" sz="1800" b="0" dirty="0">
                          <a:solidFill>
                            <a:srgbClr val="414042"/>
                          </a:solidFill>
                          <a:effectLst/>
                          <a:latin typeface="Roboto"/>
                          <a:ea typeface="Roboto"/>
                          <a:cs typeface="Times New Roman"/>
                        </a:rPr>
                        <a:t>This is an important for planning your audit and identifying what, when, and how to conduct your audit.</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Where to Start</a:t>
            </a:r>
            <a:endParaRPr lang="en-US" dirty="0"/>
          </a:p>
          <a:p>
            <a:endParaRPr lang="en-US" dirty="0">
              <a:cs typeface="Roboto"/>
            </a:endParaRPr>
          </a:p>
        </p:txBody>
      </p:sp>
    </p:spTree>
    <p:extLst>
      <p:ext uri="{BB962C8B-B14F-4D97-AF65-F5344CB8AC3E}">
        <p14:creationId xmlns:p14="http://schemas.microsoft.com/office/powerpoint/2010/main" val="117742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22659774"/>
              </p:ext>
            </p:extLst>
          </p:nvPr>
        </p:nvGraphicFramePr>
        <p:xfrm>
          <a:off x="719666" y="670277"/>
          <a:ext cx="11127045" cy="52273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What is a Content Inventory?</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r>
                        <a:rPr lang="en-US" sz="1800" kern="1200" dirty="0">
                          <a:solidFill>
                            <a:srgbClr val="414042"/>
                          </a:solidFill>
                          <a:effectLst/>
                          <a:latin typeface="Roboto"/>
                          <a:ea typeface="+mn-ea"/>
                          <a:cs typeface="+mn-cs"/>
                        </a:rPr>
                        <a:t>A content inventory allows you to see all the content you currently have on your website. It is a crucial step in the content audit process.</a:t>
                      </a:r>
                      <a:endParaRPr lang="en-US" dirty="0">
                        <a:solidFill>
                          <a:srgbClr val="414042"/>
                        </a:solidFill>
                        <a:effectLst/>
                        <a:latin typeface="Roboto"/>
                      </a:endParaRPr>
                    </a:p>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Why is it important?</a:t>
                      </a:r>
                    </a:p>
                    <a:p>
                      <a:pPr marL="285750" marR="0" lvl="0" indent="-285750" algn="l" rtl="0" eaLnBrk="1" fontAlgn="auto" latinLnBrk="0" hangingPunct="1">
                        <a:lnSpc>
                          <a:spcPct val="100000"/>
                        </a:lnSpc>
                        <a:spcBef>
                          <a:spcPts val="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Useful in the initial project planning phase</a:t>
                      </a:r>
                    </a:p>
                    <a:p>
                      <a:pPr marL="285750" marR="0" lvl="0" indent="-285750" algn="l" rtl="0" eaLnBrk="1" fontAlgn="auto" latinLnBrk="0" hangingPunct="1">
                        <a:lnSpc>
                          <a:spcPct val="100000"/>
                        </a:lnSpc>
                        <a:spcBef>
                          <a:spcPts val="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It can help to inform site structure</a:t>
                      </a:r>
                    </a:p>
                    <a:p>
                      <a:pPr marL="285750" marR="0" lvl="0" indent="-285750" algn="l" rtl="0" eaLnBrk="1" fontAlgn="auto" latinLnBrk="0" hangingPunct="1">
                        <a:lnSpc>
                          <a:spcPct val="100000"/>
                        </a:lnSpc>
                        <a:spcBef>
                          <a:spcPts val="0"/>
                        </a:spcBef>
                        <a:spcAft>
                          <a:spcPts val="600"/>
                        </a:spcAft>
                        <a:buClr>
                          <a:srgbClr val="920075"/>
                        </a:buClr>
                        <a:buSzTx/>
                        <a:buFont typeface="Arial" panose="020B0604020202020204" pitchFamily="34" charset="0"/>
                        <a:buChar char="•"/>
                      </a:pPr>
                      <a:r>
                        <a:rPr lang="en-US" sz="1800" kern="1200" dirty="0">
                          <a:solidFill>
                            <a:srgbClr val="414042"/>
                          </a:solidFill>
                          <a:effectLst/>
                          <a:latin typeface="Roboto"/>
                          <a:ea typeface="+mn-ea"/>
                          <a:cs typeface="+mn-cs"/>
                        </a:rPr>
                        <a:t>It can serve as a way to audit/analyze your content </a:t>
                      </a:r>
                    </a:p>
                    <a:p>
                      <a:pPr>
                        <a:spcBef>
                          <a:spcPts val="1200"/>
                        </a:spcBef>
                        <a:spcAft>
                          <a:spcPts val="600"/>
                        </a:spcAft>
                        <a:buClr>
                          <a:srgbClr val="920075"/>
                        </a:buClr>
                      </a:pPr>
                      <a:r>
                        <a:rPr lang="en-US" sz="1800" b="1" kern="1200" dirty="0">
                          <a:solidFill>
                            <a:srgbClr val="414042"/>
                          </a:solidFill>
                          <a:effectLst/>
                          <a:latin typeface="Roboto"/>
                          <a:ea typeface="+mn-ea"/>
                          <a:cs typeface="+mn-cs"/>
                        </a:rPr>
                        <a:t>Key Steps:</a:t>
                      </a:r>
                    </a:p>
                    <a:p>
                      <a:pPr marL="285750" lvl="0" indent="-285750">
                        <a:spcAft>
                          <a:spcPts val="6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Create a template (spreadsheet)</a:t>
                      </a:r>
                    </a:p>
                    <a:p>
                      <a:pPr marL="285750" lvl="0" indent="-285750">
                        <a:spcAft>
                          <a:spcPts val="6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 a sitecrawling tool to generate a full list of pages on your site (Siteimprove, Screaming Frog)</a:t>
                      </a:r>
                    </a:p>
                    <a:p>
                      <a:pPr marL="285750" lvl="0" indent="-285750">
                        <a:spcAft>
                          <a:spcPts val="6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Copy relevant data into your content inventory template</a:t>
                      </a:r>
                    </a:p>
                    <a:p>
                      <a:pPr marL="285750" marR="0" lvl="0" indent="-285750" algn="l" defTabSz="914400" rtl="0" eaLnBrk="1" fontAlgn="auto" latinLnBrk="0" hangingPunct="1">
                        <a:lnSpc>
                          <a:spcPct val="100000"/>
                        </a:lnSpc>
                        <a:spcBef>
                          <a:spcPts val="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Organize and refine your template </a:t>
                      </a:r>
                      <a:endParaRPr lang="en-US" sz="1600" b="1" dirty="0">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Inventory</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47154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68871481"/>
              </p:ext>
            </p:extLst>
          </p:nvPr>
        </p:nvGraphicFramePr>
        <p:xfrm>
          <a:off x="719666" y="63874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Sample Content Inventory</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endParaRPr lang="en-US" dirty="0">
                        <a:solidFill>
                          <a:srgbClr val="414042"/>
                        </a:solidFill>
                        <a:effectLst/>
                        <a:latin typeface="Roboto"/>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0" marR="0" indent="0" algn="r">
                        <a:lnSpc>
                          <a:spcPct val="150000"/>
                        </a:lnSpc>
                        <a:spcBef>
                          <a:spcPts val="1200"/>
                        </a:spcBef>
                        <a:spcAft>
                          <a:spcPts val="600"/>
                        </a:spcAft>
                        <a:buClr>
                          <a:srgbClr val="920075"/>
                        </a:buClr>
                        <a:buFont typeface="Arial" panose="020B0604020202020204" pitchFamily="34" charset="0"/>
                        <a:buNone/>
                      </a:pPr>
                      <a:r>
                        <a:rPr lang="en-US" sz="14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rPr>
                        <a:t> Source: University of Little Rock</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Inventory</a:t>
            </a:r>
            <a:endParaRPr lang="en-US" dirty="0">
              <a:cs typeface="Roboto" panose="02000000000000000000" pitchFamily="2" charset="0"/>
            </a:endParaRPr>
          </a:p>
          <a:p>
            <a:endParaRPr lang="en-US" dirty="0">
              <a:cs typeface="Roboto"/>
            </a:endParaRPr>
          </a:p>
        </p:txBody>
      </p:sp>
      <p:pic>
        <p:nvPicPr>
          <p:cNvPr id="7" name="Picture 6">
            <a:extLst>
              <a:ext uri="{FF2B5EF4-FFF2-40B4-BE49-F238E27FC236}">
                <a16:creationId xmlns:a16="http://schemas.microsoft.com/office/drawing/2014/main" id="{CB0170AE-06B6-3903-6974-D3DDDB343C1A}"/>
              </a:ext>
            </a:extLst>
          </p:cNvPr>
          <p:cNvPicPr>
            <a:picLocks noChangeAspect="1"/>
          </p:cNvPicPr>
          <p:nvPr/>
        </p:nvPicPr>
        <p:blipFill>
          <a:blip r:embed="rId3"/>
          <a:stretch>
            <a:fillRect/>
          </a:stretch>
        </p:blipFill>
        <p:spPr>
          <a:xfrm>
            <a:off x="944045" y="1650124"/>
            <a:ext cx="10458542" cy="3909848"/>
          </a:xfrm>
          <a:prstGeom prst="rect">
            <a:avLst/>
          </a:prstGeom>
        </p:spPr>
      </p:pic>
    </p:spTree>
    <p:extLst>
      <p:ext uri="{BB962C8B-B14F-4D97-AF65-F5344CB8AC3E}">
        <p14:creationId xmlns:p14="http://schemas.microsoft.com/office/powerpoint/2010/main" val="424135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719666" y="63874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Sample Content Inventory</a:t>
                      </a:r>
                    </a:p>
                    <a:p>
                      <a:pPr marL="0" marR="0" lvl="0" indent="0" algn="l" defTabSz="914400" rtl="0" eaLnBrk="1" fontAlgn="auto" latinLnBrk="0" hangingPunct="1">
                        <a:lnSpc>
                          <a:spcPct val="100000"/>
                        </a:lnSpc>
                        <a:spcBef>
                          <a:spcPts val="600"/>
                        </a:spcBef>
                        <a:spcAft>
                          <a:spcPts val="600"/>
                        </a:spcAft>
                        <a:buClr>
                          <a:srgbClr val="920075"/>
                        </a:buClr>
                        <a:buSzTx/>
                        <a:buFontTx/>
                        <a:buNone/>
                        <a:tabLst/>
                        <a:defRPr/>
                      </a:pPr>
                      <a:endParaRPr lang="en-US" dirty="0">
                        <a:solidFill>
                          <a:srgbClr val="414042"/>
                        </a:solidFill>
                        <a:effectLst/>
                        <a:latin typeface="Roboto"/>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Inventory</a:t>
            </a:r>
            <a:endParaRPr lang="en-US" dirty="0">
              <a:cs typeface="Roboto" panose="02000000000000000000" pitchFamily="2" charset="0"/>
            </a:endParaRPr>
          </a:p>
          <a:p>
            <a:endParaRPr lang="en-US" dirty="0">
              <a:cs typeface="Roboto"/>
            </a:endParaRPr>
          </a:p>
        </p:txBody>
      </p:sp>
      <p:pic>
        <p:nvPicPr>
          <p:cNvPr id="6" name="Picture 5">
            <a:extLst>
              <a:ext uri="{FF2B5EF4-FFF2-40B4-BE49-F238E27FC236}">
                <a16:creationId xmlns:a16="http://schemas.microsoft.com/office/drawing/2014/main" id="{3542E7B5-8148-1159-B5EB-291E140E6A07}"/>
              </a:ext>
            </a:extLst>
          </p:cNvPr>
          <p:cNvPicPr>
            <a:picLocks noChangeAspect="1"/>
          </p:cNvPicPr>
          <p:nvPr/>
        </p:nvPicPr>
        <p:blipFill>
          <a:blip r:embed="rId3"/>
          <a:stretch>
            <a:fillRect/>
          </a:stretch>
        </p:blipFill>
        <p:spPr>
          <a:xfrm>
            <a:off x="2209800" y="1409240"/>
            <a:ext cx="7772400" cy="4652924"/>
          </a:xfrm>
          <a:prstGeom prst="rect">
            <a:avLst/>
          </a:prstGeom>
          <a:noFill/>
          <a:ln>
            <a:solidFill>
              <a:schemeClr val="bg1">
                <a:lumMod val="85000"/>
              </a:schemeClr>
            </a:solidFill>
          </a:ln>
        </p:spPr>
      </p:pic>
    </p:spTree>
    <p:extLst>
      <p:ext uri="{BB962C8B-B14F-4D97-AF65-F5344CB8AC3E}">
        <p14:creationId xmlns:p14="http://schemas.microsoft.com/office/powerpoint/2010/main" val="143049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361509424"/>
              </p:ext>
            </p:extLst>
          </p:nvPr>
        </p:nvGraphicFramePr>
        <p:xfrm>
          <a:off x="719666" y="670277"/>
          <a:ext cx="11127045" cy="73949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What is Content Hierarchy?</a:t>
                      </a:r>
                    </a:p>
                    <a:p>
                      <a:pPr marL="285750" lvl="0" indent="-285750">
                        <a:buClr>
                          <a:srgbClr val="920075"/>
                        </a:buClr>
                        <a:buFont typeface="Arial" panose="020B0604020202020204" pitchFamily="34" charset="0"/>
                        <a:buChar char="•"/>
                      </a:pPr>
                      <a:r>
                        <a:rPr lang="en-US" sz="1800" b="0" kern="1200" dirty="0">
                          <a:solidFill>
                            <a:srgbClr val="414042"/>
                          </a:solidFill>
                          <a:effectLst/>
                          <a:latin typeface="Roboto"/>
                          <a:ea typeface="+mn-ea"/>
                          <a:cs typeface="+mn-cs"/>
                        </a:rPr>
                        <a:t>Content hierarchy refers to the basic relationship between content items</a:t>
                      </a: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This relationship is visually represented in the content inventory:</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Each row of the spreadsheet represents a single web page</a:t>
                      </a:r>
                    </a:p>
                    <a:p>
                      <a:pPr marL="742950" lvl="1"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Child pages are listed in rows below the parent page (and one column to the right)</a:t>
                      </a:r>
                    </a:p>
                    <a:p>
                      <a:pPr marL="0" lvl="0" indent="0">
                        <a:buClr>
                          <a:srgbClr val="920075"/>
                        </a:buClr>
                        <a:buFont typeface="Arial" panose="020B0604020202020204" pitchFamily="34" charset="0"/>
                        <a:buNone/>
                      </a:pPr>
                      <a:endParaRPr lang="en-US" sz="1800" kern="1200" dirty="0">
                        <a:solidFill>
                          <a:srgbClr val="414042"/>
                        </a:solidFill>
                        <a:effectLst/>
                        <a:latin typeface="Roboto"/>
                        <a:ea typeface="+mn-ea"/>
                        <a:cs typeface="+mn-cs"/>
                      </a:endParaRPr>
                    </a:p>
                    <a:p>
                      <a:pPr marL="0" lvl="0" indent="0">
                        <a:spcAft>
                          <a:spcPts val="600"/>
                        </a:spcAft>
                        <a:buClr>
                          <a:srgbClr val="920075"/>
                        </a:buClr>
                        <a:buFont typeface="Arial" panose="020B0604020202020204" pitchFamily="34" charset="0"/>
                        <a:buNone/>
                      </a:pPr>
                      <a:r>
                        <a:rPr lang="en-US" sz="1800" b="1" kern="1200" dirty="0">
                          <a:solidFill>
                            <a:srgbClr val="414042"/>
                          </a:solidFill>
                          <a:effectLst/>
                          <a:latin typeface="Roboto"/>
                          <a:ea typeface="+mn-ea"/>
                          <a:cs typeface="+mn-cs"/>
                        </a:rPr>
                        <a:t>Why is it Useful?</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The hierarchical representation makes it easy to see how your content is structured</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allows you to better organize your content inventory, eliminating pages that may not need to be included in the audit (e.g., PDFs, news articles, policies, etc.)</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Content Hierarchy</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16525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62506062"/>
              </p:ext>
            </p:extLst>
          </p:nvPr>
        </p:nvGraphicFramePr>
        <p:xfrm>
          <a:off x="719666" y="670277"/>
          <a:ext cx="11127045" cy="87665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
                          <a:srgbClr val="920075"/>
                        </a:buClr>
                        <a:buSzTx/>
                        <a:buFontTx/>
                        <a:buNone/>
                        <a:tabLst/>
                        <a:defRPr/>
                      </a:pPr>
                      <a:r>
                        <a:rPr lang="en-US" sz="1800" b="1" kern="1200" dirty="0">
                          <a:solidFill>
                            <a:srgbClr val="414042"/>
                          </a:solidFill>
                          <a:effectLst/>
                          <a:latin typeface="Roboto"/>
                          <a:ea typeface="+mn-ea"/>
                          <a:cs typeface="+mn-cs"/>
                        </a:rPr>
                        <a:t>Create a List of Content Owners</a:t>
                      </a:r>
                    </a:p>
                    <a:p>
                      <a:pPr marL="285750" lvl="0" indent="-285750">
                        <a:buClr>
                          <a:srgbClr val="920075"/>
                        </a:buClr>
                        <a:buFont typeface="Arial" panose="020B0604020202020204" pitchFamily="34" charset="0"/>
                        <a:buChar char="•"/>
                      </a:pPr>
                      <a:r>
                        <a:rPr lang="en-US" sz="1800" b="0" kern="1200" dirty="0">
                          <a:solidFill>
                            <a:srgbClr val="414042"/>
                          </a:solidFill>
                          <a:effectLst/>
                          <a:latin typeface="Roboto"/>
                          <a:ea typeface="+mn-ea"/>
                          <a:cs typeface="+mn-cs"/>
                        </a:rPr>
                        <a:t>Each webpage (or section) should have an assigned content owner</a:t>
                      </a:r>
                      <a:endParaRPr lang="en-US" sz="1800" kern="1200" dirty="0">
                        <a:solidFill>
                          <a:srgbClr val="414042"/>
                        </a:solidFill>
                        <a:effectLst/>
                        <a:latin typeface="Roboto"/>
                        <a:ea typeface="+mn-ea"/>
                        <a:cs typeface="+mn-cs"/>
                      </a:endParaRP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This should be completed before conducting a full content audit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Start by engaging stakeholders, discussing roles and responsibilities</a:t>
                      </a:r>
                    </a:p>
                    <a:p>
                      <a:pPr marL="0" lvl="0" indent="0">
                        <a:buClr>
                          <a:srgbClr val="920075"/>
                        </a:buClr>
                        <a:buFont typeface="Arial" panose="020B0604020202020204" pitchFamily="34" charset="0"/>
                        <a:buNone/>
                      </a:pPr>
                      <a:endParaRPr lang="en-US" sz="1800" kern="1200" dirty="0">
                        <a:solidFill>
                          <a:srgbClr val="414042"/>
                        </a:solidFill>
                        <a:effectLst/>
                        <a:latin typeface="Roboto"/>
                        <a:ea typeface="+mn-ea"/>
                        <a:cs typeface="+mn-cs"/>
                      </a:endParaRPr>
                    </a:p>
                    <a:p>
                      <a:pPr marL="0" lvl="0" indent="0">
                        <a:spcAft>
                          <a:spcPts val="600"/>
                        </a:spcAft>
                        <a:buClr>
                          <a:srgbClr val="920075"/>
                        </a:buClr>
                        <a:buFont typeface="Arial" panose="020B0604020202020204" pitchFamily="34" charset="0"/>
                        <a:buNone/>
                      </a:pPr>
                      <a:r>
                        <a:rPr lang="en-US" sz="1800" b="1" kern="1200" dirty="0">
                          <a:solidFill>
                            <a:srgbClr val="414042"/>
                          </a:solidFill>
                          <a:effectLst/>
                          <a:latin typeface="Roboto"/>
                          <a:ea typeface="+mn-ea"/>
                          <a:cs typeface="+mn-cs"/>
                        </a:rPr>
                        <a:t>Why is it Useful?</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allows you to establish or reaffirm the content governance process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fosters communication with business owners and content owners, and allows you to clearly define content owner roles and responsibilities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Identifies potential gaps (vacant or unknown content owners)</a:t>
                      </a:r>
                    </a:p>
                    <a:p>
                      <a:pPr marL="285750" lvl="0" indent="-285750">
                        <a:buClr>
                          <a:srgbClr val="920075"/>
                        </a:buClr>
                        <a:buFont typeface="Arial" panose="020B0604020202020204" pitchFamily="34" charset="0"/>
                        <a:buChar char="•"/>
                      </a:pPr>
                      <a:endParaRPr lang="en-US" sz="1800" kern="1200" dirty="0">
                        <a:solidFill>
                          <a:srgbClr val="414042"/>
                        </a:solidFill>
                        <a:effectLst/>
                        <a:latin typeface="Roboto"/>
                        <a:ea typeface="+mn-ea"/>
                        <a:cs typeface="+mn-cs"/>
                      </a:endParaRPr>
                    </a:p>
                    <a:p>
                      <a:pPr marL="0" lvl="0" indent="0">
                        <a:buClr>
                          <a:srgbClr val="920075"/>
                        </a:buClr>
                        <a:buFont typeface="Arial" panose="020B0604020202020204" pitchFamily="34" charset="0"/>
                        <a:buNone/>
                      </a:pPr>
                      <a:r>
                        <a:rPr lang="en-US" sz="1800" b="1" kern="1200" dirty="0">
                          <a:solidFill>
                            <a:srgbClr val="414042"/>
                          </a:solidFill>
                          <a:effectLst/>
                          <a:latin typeface="Roboto"/>
                          <a:ea typeface="+mn-ea"/>
                          <a:cs typeface="+mn-cs"/>
                        </a:rPr>
                        <a:t>Helpful Tip:</a:t>
                      </a:r>
                    </a:p>
                    <a:p>
                      <a:pPr marL="285750" marR="0" lvl="0" indent="-28575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Make sure that content owners have been confirmed by the business owner/decision maker</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is a good idea to also include both primary and secondary content owners in your list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Communicate important details about the audit including start dates and deadlines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Establish Content Ownership</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864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1674813"/>
            <a:ext cx="9795226" cy="1897062"/>
          </a:xfrm>
        </p:spPr>
        <p:txBody>
          <a:bodyPr rtlCol="0">
            <a:noAutofit/>
          </a:bodyPr>
          <a:lstStyle/>
          <a:p>
            <a:r>
              <a:rPr lang="en-US" sz="7200" dirty="0">
                <a:solidFill>
                  <a:srgbClr val="005E6E"/>
                </a:solidFill>
                <a:latin typeface="Rajdhani"/>
                <a:ea typeface="Roboto"/>
              </a:rPr>
              <a:t>An Introduction</a:t>
            </a:r>
            <a:endParaRPr lang="en-US" dirty="0"/>
          </a:p>
        </p:txBody>
      </p:sp>
      <p:sp>
        <p:nvSpPr>
          <p:cNvPr id="3" name="Title 1">
            <a:extLst>
              <a:ext uri="{FF2B5EF4-FFF2-40B4-BE49-F238E27FC236}">
                <a16:creationId xmlns:a16="http://schemas.microsoft.com/office/drawing/2014/main" id="{A7DEAB58-DF06-0D18-0B7E-30F7C16886C3}"/>
              </a:ext>
            </a:extLst>
          </p:cNvPr>
          <p:cNvSpPr txBox="1">
            <a:spLocks/>
          </p:cNvSpPr>
          <p:nvPr/>
        </p:nvSpPr>
        <p:spPr>
          <a:xfrm>
            <a:off x="487012" y="38142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What to expect in</a:t>
            </a:r>
            <a:br>
              <a:rPr lang="en-US" sz="4000" dirty="0">
                <a:solidFill>
                  <a:srgbClr val="920075"/>
                </a:solidFill>
                <a:latin typeface="Roboto Medium"/>
                <a:ea typeface="Roboto Medium"/>
                <a:cs typeface="Roboto Medium"/>
              </a:rPr>
            </a:br>
            <a:r>
              <a:rPr lang="en-US" sz="4000" dirty="0">
                <a:solidFill>
                  <a:srgbClr val="920075"/>
                </a:solidFill>
                <a:latin typeface="Roboto Medium"/>
                <a:ea typeface="Roboto Medium"/>
                <a:cs typeface="Roboto Medium"/>
              </a:rPr>
              <a:t>this seminar</a:t>
            </a:r>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206303169"/>
              </p:ext>
            </p:extLst>
          </p:nvPr>
        </p:nvGraphicFramePr>
        <p:xfrm>
          <a:off x="719666" y="670277"/>
          <a:ext cx="11127045" cy="73797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rtl="0" eaLnBrk="1" fontAlgn="auto" latinLnBrk="0" hangingPunct="1">
                        <a:lnSpc>
                          <a:spcPct val="100000"/>
                        </a:lnSpc>
                        <a:spcBef>
                          <a:spcPts val="600"/>
                        </a:spcBef>
                        <a:spcAft>
                          <a:spcPts val="600"/>
                        </a:spcAft>
                        <a:buClrTx/>
                        <a:buSzTx/>
                        <a:buFontTx/>
                        <a:buNone/>
                      </a:pPr>
                      <a:r>
                        <a:rPr lang="en-US" sz="1800" kern="1200" dirty="0">
                          <a:solidFill>
                            <a:srgbClr val="414042"/>
                          </a:solidFill>
                          <a:effectLst/>
                          <a:latin typeface="Roboto"/>
                          <a:ea typeface="+mn-ea"/>
                          <a:cs typeface="+mn-cs"/>
                        </a:rPr>
                        <a:t>You’ll want to choose a scope for your content inventory and audit that fits your agency’s needs and your team’s capacity.</a:t>
                      </a:r>
                      <a:r>
                        <a:rPr lang="en-US" dirty="0">
                          <a:solidFill>
                            <a:srgbClr val="414042"/>
                          </a:solidFill>
                          <a:effectLst/>
                          <a:latin typeface="Roboto"/>
                        </a:rPr>
                        <a:t> You may choose to audit the entire website or a just a subsection.</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dirty="0">
                          <a:solidFill>
                            <a:srgbClr val="414042"/>
                          </a:solidFill>
                          <a:effectLst/>
                          <a:latin typeface="Roboto"/>
                          <a:ea typeface="+mn-ea"/>
                          <a:cs typeface="+mn-cs"/>
                        </a:rPr>
                        <a:t>Consider the following recommendations: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Spreadsheets tend to work best for content inventories and audits.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For large or complex content sections (e.g., course catalog, program listing, facility directories), consider modifying the audit schedule to keep your project on track.</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Decide how to prioritize your content when setting your audit schedule (ex., most important, low-hanging fruit).</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Set realistic goals and timeframes for completing the audit</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Choosing the Scope and Criteria</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3601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dirty="0">
                <a:solidFill>
                  <a:srgbClr val="005E6E"/>
                </a:solidFill>
                <a:latin typeface="Rajdhani"/>
                <a:ea typeface="Roboto"/>
              </a:rPr>
              <a:t>Audit in Action</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dirty="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346937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732052807"/>
              </p:ext>
            </p:extLst>
          </p:nvPr>
        </p:nvGraphicFramePr>
        <p:xfrm>
          <a:off x="719666" y="670277"/>
          <a:ext cx="11127045" cy="82636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rgbClr val="414042"/>
                          </a:solidFill>
                          <a:effectLst/>
                          <a:latin typeface="Roboto"/>
                          <a:ea typeface="+mn-ea"/>
                          <a:cs typeface="+mn-cs"/>
                        </a:rPr>
                        <a:t>What to Include in Your Audit Template?</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Navigation title (or section)</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Page name</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URL</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Content hierarchy</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Content owner/business owner/business unit</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Creation date or date last updated</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Notes section</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414042"/>
                          </a:solidFill>
                          <a:effectLst/>
                          <a:uLnTx/>
                          <a:uFillTx/>
                          <a:latin typeface="Roboto"/>
                          <a:ea typeface="+mn-ea"/>
                          <a:cs typeface="+mn-cs"/>
                        </a:rPr>
                        <a:t>Audit status (i.e., action taken)</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Audit in Action</a:t>
            </a:r>
            <a:endParaRPr lang="en-US" sz="2400"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83357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794958156"/>
              </p:ext>
            </p:extLst>
          </p:nvPr>
        </p:nvGraphicFramePr>
        <p:xfrm>
          <a:off x="719666" y="670277"/>
          <a:ext cx="11127045" cy="850747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rtl="0" eaLnBrk="1" fontAlgn="auto" latinLnBrk="0" hangingPunct="1">
                        <a:lnSpc>
                          <a:spcPct val="100000"/>
                        </a:lnSpc>
                        <a:spcBef>
                          <a:spcPts val="600"/>
                        </a:spcBef>
                        <a:spcAft>
                          <a:spcPts val="600"/>
                        </a:spcAft>
                        <a:buClrTx/>
                        <a:buSzTx/>
                        <a:buFontTx/>
                        <a:buNone/>
                      </a:pPr>
                      <a:r>
                        <a:rPr lang="en-US" sz="1800" b="1" kern="1200" dirty="0">
                          <a:solidFill>
                            <a:srgbClr val="414042"/>
                          </a:solidFill>
                          <a:effectLst/>
                          <a:latin typeface="Roboto"/>
                          <a:ea typeface="+mn-ea"/>
                          <a:cs typeface="+mn-cs"/>
                        </a:rPr>
                        <a:t>Completing Your Spreadsheet</a:t>
                      </a:r>
                    </a:p>
                    <a:p>
                      <a:pPr marL="0" marR="0" lvl="0" indent="0" algn="l" rtl="0" eaLnBrk="1" fontAlgn="auto" latinLnBrk="0" hangingPunct="1">
                        <a:lnSpc>
                          <a:spcPct val="100000"/>
                        </a:lnSpc>
                        <a:spcBef>
                          <a:spcPts val="600"/>
                        </a:spcBef>
                        <a:spcAft>
                          <a:spcPts val="600"/>
                        </a:spcAft>
                        <a:buClrTx/>
                        <a:buSzTx/>
                        <a:buFontTx/>
                        <a:buNone/>
                      </a:pPr>
                      <a:r>
                        <a:rPr lang="en-US" sz="1800" kern="1200" dirty="0">
                          <a:solidFill>
                            <a:srgbClr val="414042"/>
                          </a:solidFill>
                          <a:effectLst/>
                          <a:latin typeface="Roboto"/>
                          <a:ea typeface="+mn-ea"/>
                          <a:cs typeface="+mn-cs"/>
                        </a:rPr>
                        <a:t>Now that you’ve completed your content inventory template, it’s time to fill in the details!</a:t>
                      </a:r>
                      <a:endParaRPr lang="en-US" dirty="0">
                        <a:solidFill>
                          <a:srgbClr val="414042"/>
                        </a:solidFill>
                        <a:effectLst/>
                        <a:latin typeface="Roboto"/>
                      </a:endParaRP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Update content owners and business owners for each page and section (use the information form the content owner list)</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You may need to dig into your content management system to find dates as well as your analytics platform to see performance date (depending on your audit criteria)</a:t>
                      </a:r>
                    </a:p>
                    <a:p>
                      <a:pPr marL="0" marR="0" lvl="0" indent="0" algn="l" defTabSz="914400" rtl="0" eaLnBrk="1" fontAlgn="auto" latinLnBrk="0" hangingPunct="1">
                        <a:lnSpc>
                          <a:spcPct val="100000"/>
                        </a:lnSpc>
                        <a:spcBef>
                          <a:spcPts val="0"/>
                        </a:spcBef>
                        <a:spcAft>
                          <a:spcPts val="0"/>
                        </a:spcAft>
                        <a:buClr>
                          <a:srgbClr val="920075"/>
                        </a:buClr>
                        <a:buSzTx/>
                        <a:buFont typeface="Arial" panose="020B0604020202020204" pitchFamily="34" charset="0"/>
                        <a:buNone/>
                        <a:tabLst/>
                        <a:defRPr/>
                      </a:pPr>
                      <a:endParaRPr lang="en-US" sz="1800" kern="1200" dirty="0">
                        <a:solidFill>
                          <a:srgbClr val="414042"/>
                        </a:solidFill>
                        <a:effectLst/>
                        <a:latin typeface="Roboto"/>
                        <a:ea typeface="+mn-ea"/>
                        <a:cs typeface="+mn-cs"/>
                      </a:endParaRP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1" kern="1200" dirty="0">
                          <a:solidFill>
                            <a:srgbClr val="414042"/>
                          </a:solidFill>
                          <a:effectLst/>
                          <a:latin typeface="Roboto"/>
                          <a:ea typeface="+mn-ea"/>
                          <a:cs typeface="+mn-cs"/>
                        </a:rPr>
                        <a:t>Choosing Your Evaluation Criteria</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kern="1200" dirty="0">
                          <a:solidFill>
                            <a:srgbClr val="414042"/>
                          </a:solidFill>
                          <a:effectLst/>
                          <a:latin typeface="Roboto"/>
                          <a:ea typeface="+mn-ea"/>
                          <a:cs typeface="+mn-cs"/>
                        </a:rPr>
                        <a:t>The set of evaluation criteria for the auditing process is usually twofold. It includes, but isn’t limited to:</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Industry best practices (e.g., plain language, accessibility, readability)</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kern="1200" dirty="0">
                          <a:solidFill>
                            <a:srgbClr val="414042"/>
                          </a:solidFill>
                          <a:effectLst/>
                          <a:latin typeface="Roboto"/>
                          <a:ea typeface="+mn-ea"/>
                          <a:cs typeface="+mn-cs"/>
                        </a:rPr>
                        <a:t>Your agency’s specific set of content standards, user needs, and goals (e.g., accuracy, relevancy, timeliness)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Audit in Action</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176895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838835485"/>
              </p:ext>
            </p:extLst>
          </p:nvPr>
        </p:nvGraphicFramePr>
        <p:xfrm>
          <a:off x="719666" y="670277"/>
          <a:ext cx="11127045" cy="86903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Evaluating Your Content</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0" kern="1200" dirty="0">
                          <a:solidFill>
                            <a:schemeClr val="tx1"/>
                          </a:solidFill>
                          <a:effectLst/>
                          <a:latin typeface="Roboto"/>
                          <a:ea typeface="+mn-ea"/>
                          <a:cs typeface="+mn-cs"/>
                        </a:rPr>
                        <a:t>Content audits are action-driven to help you make content-related decisions such as:</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b="1" kern="1200" dirty="0">
                          <a:solidFill>
                            <a:schemeClr val="tx1"/>
                          </a:solidFill>
                          <a:effectLst/>
                          <a:latin typeface="Roboto"/>
                          <a:ea typeface="+mn-ea"/>
                          <a:cs typeface="+mn-cs"/>
                        </a:rPr>
                        <a:t>Keep:</a:t>
                      </a:r>
                      <a:r>
                        <a:rPr lang="en-US" sz="1800" kern="1200" dirty="0">
                          <a:solidFill>
                            <a:schemeClr val="tx1"/>
                          </a:solidFill>
                          <a:effectLst/>
                          <a:latin typeface="Roboto"/>
                          <a:ea typeface="+mn-ea"/>
                          <a:cs typeface="+mn-cs"/>
                        </a:rPr>
                        <a:t> Don’t touch it!</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b="1" kern="1200" dirty="0">
                          <a:solidFill>
                            <a:schemeClr val="tx1"/>
                          </a:solidFill>
                          <a:effectLst/>
                          <a:latin typeface="Roboto"/>
                          <a:ea typeface="+mn-ea"/>
                          <a:cs typeface="+mn-cs"/>
                        </a:rPr>
                        <a:t>Update:</a:t>
                      </a:r>
                      <a:r>
                        <a:rPr lang="en-US" sz="1800" kern="1200" dirty="0">
                          <a:solidFill>
                            <a:schemeClr val="tx1"/>
                          </a:solidFill>
                          <a:effectLst/>
                          <a:latin typeface="Roboto"/>
                          <a:ea typeface="+mn-ea"/>
                          <a:cs typeface="+mn-cs"/>
                        </a:rPr>
                        <a:t> Can we make it better? If so, how?</a:t>
                      </a:r>
                    </a:p>
                    <a:p>
                      <a:pPr marL="285750" marR="0" lvl="0" indent="-28575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Char char="•"/>
                        <a:tabLst/>
                        <a:defRPr/>
                      </a:pPr>
                      <a:r>
                        <a:rPr lang="en-US" sz="1800" b="1" kern="1200" dirty="0">
                          <a:solidFill>
                            <a:schemeClr val="tx1"/>
                          </a:solidFill>
                          <a:effectLst/>
                          <a:latin typeface="Roboto"/>
                          <a:ea typeface="+mn-ea"/>
                          <a:cs typeface="+mn-cs"/>
                        </a:rPr>
                        <a:t>Remove:</a:t>
                      </a:r>
                      <a:r>
                        <a:rPr lang="en-US" sz="1800" kern="1200" dirty="0">
                          <a:solidFill>
                            <a:schemeClr val="tx1"/>
                          </a:solidFill>
                          <a:effectLst/>
                          <a:latin typeface="Roboto"/>
                          <a:ea typeface="+mn-ea"/>
                          <a:cs typeface="+mn-cs"/>
                        </a:rPr>
                        <a:t> Can you dump it?</a:t>
                      </a:r>
                      <a:r>
                        <a:rPr lang="en-US" dirty="0">
                          <a:effectLst/>
                          <a:latin typeface="Roboto"/>
                        </a:rPr>
                        <a:t> </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endParaRPr lang="en-US" sz="1800" kern="1200" dirty="0">
                        <a:solidFill>
                          <a:schemeClr val="tx1"/>
                        </a:solidFill>
                        <a:effectLst/>
                        <a:latin typeface="Roboto"/>
                        <a:ea typeface="+mn-ea"/>
                        <a:cs typeface="+mn-cs"/>
                      </a:endParaRPr>
                    </a:p>
                    <a:p>
                      <a:pPr marL="0" marR="0" lvl="0" indent="0" algn="l" rtl="0" eaLnBrk="1" fontAlgn="auto" latinLnBrk="0" hangingPunct="1">
                        <a:lnSpc>
                          <a:spcPct val="100000"/>
                        </a:lnSpc>
                        <a:spcBef>
                          <a:spcPts val="600"/>
                        </a:spcBef>
                        <a:spcAft>
                          <a:spcPts val="600"/>
                        </a:spcAft>
                        <a:buClr>
                          <a:srgbClr val="920075"/>
                        </a:buClr>
                        <a:buSzTx/>
                        <a:buFont typeface="Arial" panose="020B0604020202020204" pitchFamily="34" charset="0"/>
                        <a:buNone/>
                      </a:pPr>
                      <a:r>
                        <a:rPr lang="en-US" sz="1800" kern="1200" dirty="0">
                          <a:solidFill>
                            <a:schemeClr val="tx1"/>
                          </a:solidFill>
                          <a:effectLst/>
                          <a:latin typeface="Roboto"/>
                          <a:ea typeface="+mn-ea"/>
                          <a:cs typeface="+mn-cs"/>
                        </a:rPr>
                        <a:t>Other terminology, same concept:</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Keep – Kill – Clean-up</a:t>
                      </a:r>
                    </a:p>
                    <a:p>
                      <a:pPr marL="285750" marR="0" lvl="0" indent="-285750" algn="l" rtl="0" eaLnBrk="1" fontAlgn="auto" latinLnBrk="0" hangingPunct="1">
                        <a:lnSpc>
                          <a:spcPct val="100000"/>
                        </a:lnSpc>
                        <a:spcBef>
                          <a:spcPts val="600"/>
                        </a:spcBef>
                        <a:spcAft>
                          <a:spcPts val="600"/>
                        </a:spcAft>
                        <a:buClr>
                          <a:srgbClr val="920075"/>
                        </a:buClr>
                        <a:buSzTx/>
                        <a:buFont typeface="Arial" panose="020B0604020202020204" pitchFamily="34" charset="0"/>
                        <a:buChar char="•"/>
                      </a:pPr>
                      <a:r>
                        <a:rPr lang="en-US" sz="1800" kern="1200" dirty="0">
                          <a:solidFill>
                            <a:schemeClr val="tx1"/>
                          </a:solidFill>
                          <a:effectLst/>
                          <a:latin typeface="Roboto"/>
                          <a:ea typeface="+mn-ea"/>
                          <a:cs typeface="+mn-cs"/>
                        </a:rPr>
                        <a:t>ROT (redundant, outdated, trivial)</a:t>
                      </a:r>
                    </a:p>
                    <a:p>
                      <a:pPr marL="285750" marR="0" lvl="0" indent="-285750" algn="l" rtl="0" eaLnBrk="1" fontAlgn="auto" latinLnBrk="0" hangingPunct="1">
                        <a:lnSpc>
                          <a:spcPct val="100000"/>
                        </a:lnSpc>
                        <a:spcBef>
                          <a:spcPts val="600"/>
                        </a:spcBef>
                        <a:spcAft>
                          <a:spcPts val="600"/>
                        </a:spcAft>
                        <a:buClrTx/>
                        <a:buSzTx/>
                        <a:buFont typeface="Arial" panose="020B0604020202020204" pitchFamily="34" charset="0"/>
                        <a:buChar char="•"/>
                      </a:pPr>
                      <a:endParaRPr lang="en-US" sz="18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800" kern="1200" dirty="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Audit in Action</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113483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012981440"/>
              </p:ext>
            </p:extLst>
          </p:nvPr>
        </p:nvGraphicFramePr>
        <p:xfrm>
          <a:off x="719666" y="670277"/>
          <a:ext cx="11127045" cy="55321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98442">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14978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Assumptions:</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0" kern="1200" dirty="0">
                          <a:solidFill>
                            <a:schemeClr val="tx1"/>
                          </a:solidFill>
                          <a:effectLst/>
                          <a:latin typeface="Roboto"/>
                          <a:ea typeface="+mn-ea"/>
                          <a:cs typeface="+mn-cs"/>
                        </a:rPr>
                        <a:t>Your agency has recently gone through a website redesign, and your content was overhauled in the process. Now you need to start auditing your content to maintain the health of your website.</a:t>
                      </a:r>
                    </a:p>
                    <a:p>
                      <a:pPr marL="0" marR="0" lvl="0" indent="0" algn="l" defTabSz="914400" rtl="0" eaLnBrk="1" fontAlgn="auto" latinLnBrk="0" hangingPunct="1">
                        <a:lnSpc>
                          <a:spcPct val="100000"/>
                        </a:lnSpc>
                        <a:spcBef>
                          <a:spcPts val="1200"/>
                        </a:spcBef>
                        <a:spcAft>
                          <a:spcPts val="600"/>
                        </a:spcAft>
                        <a:buClr>
                          <a:srgbClr val="920075"/>
                        </a:buClr>
                        <a:buSzTx/>
                        <a:buFont typeface="Arial" panose="020B0604020202020204" pitchFamily="34" charset="0"/>
                        <a:buNone/>
                        <a:tabLst/>
                        <a:defRPr/>
                      </a:pPr>
                      <a:r>
                        <a:rPr lang="en-US" sz="1800" b="1" kern="1200" dirty="0">
                          <a:solidFill>
                            <a:schemeClr val="tx1"/>
                          </a:solidFill>
                          <a:effectLst/>
                          <a:latin typeface="Roboto"/>
                          <a:ea typeface="+mn-ea"/>
                          <a:cs typeface="+mn-cs"/>
                        </a:rPr>
                        <a:t>The Process:</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Prepare a content inventory</a:t>
                      </a:r>
                    </a:p>
                    <a:p>
                      <a:pPr marL="342900" marR="0" lvl="0" indent="-342900" algn="l" rtl="0" eaLnBrk="1" fontAlgn="auto" latinLnBrk="0" hangingPunct="1">
                        <a:lnSpc>
                          <a:spcPct val="100000"/>
                        </a:lnSpc>
                        <a:spcBef>
                          <a:spcPts val="600"/>
                        </a:spcBef>
                        <a:spcAft>
                          <a:spcPts val="600"/>
                        </a:spcAft>
                        <a:buClr>
                          <a:srgbClr val="920075"/>
                        </a:buClr>
                        <a:buSzTx/>
                        <a:buFont typeface="+mj-lt"/>
                        <a:buAutoNum type="arabicPeriod"/>
                      </a:pPr>
                      <a:r>
                        <a:rPr lang="en-US" sz="1800" b="0" kern="1200" dirty="0">
                          <a:solidFill>
                            <a:schemeClr val="tx1"/>
                          </a:solidFill>
                          <a:effectLst/>
                          <a:latin typeface="Roboto"/>
                          <a:ea typeface="+mn-ea"/>
                          <a:cs typeface="+mn-cs"/>
                        </a:rPr>
                        <a:t>Set up an audit template (spreadsheet)</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Assign content owners for each webpage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Determine audit frequency for each section of content</a:t>
                      </a:r>
                    </a:p>
                    <a:p>
                      <a:pPr marL="457200" marR="0" lvl="1" indent="0" algn="l" defTabSz="914400" rtl="0" eaLnBrk="1" fontAlgn="auto" latinLnBrk="0" hangingPunct="1">
                        <a:lnSpc>
                          <a:spcPct val="100000"/>
                        </a:lnSpc>
                        <a:spcBef>
                          <a:spcPts val="600"/>
                        </a:spcBef>
                        <a:spcAft>
                          <a:spcPts val="600"/>
                        </a:spcAft>
                        <a:buClr>
                          <a:srgbClr val="920075"/>
                        </a:buClr>
                        <a:buSzTx/>
                        <a:buFontTx/>
                        <a:buNone/>
                        <a:tabLst/>
                        <a:defRPr/>
                      </a:pPr>
                      <a:r>
                        <a:rPr lang="en-US" sz="1800" b="0" kern="1200" dirty="0">
                          <a:solidFill>
                            <a:schemeClr val="tx1"/>
                          </a:solidFill>
                          <a:effectLst/>
                          <a:latin typeface="Roboto"/>
                          <a:ea typeface="+mn-ea"/>
                          <a:cs typeface="+mn-cs"/>
                        </a:rPr>
                        <a:t>Note: some content may be reviewed more frequently; some content may require a longer lead time to review and update.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Create actionable tasks for content review</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Communicate with stakeholders and content owners about audit expectations and timelines</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endParaRPr lang="en-US" sz="1800" b="0" kern="1200" dirty="0">
                        <a:solidFill>
                          <a:schemeClr val="tx1"/>
                        </a:solidFill>
                        <a:effectLst/>
                        <a:latin typeface="Roboto"/>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Scenario #1 – Rolling Audit</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71521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26040579"/>
              </p:ext>
            </p:extLst>
          </p:nvPr>
        </p:nvGraphicFramePr>
        <p:xfrm>
          <a:off x="719666" y="670277"/>
          <a:ext cx="11127045" cy="48310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98442">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214978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dirty="0">
                          <a:solidFill>
                            <a:schemeClr val="tx1"/>
                          </a:solidFill>
                          <a:effectLst/>
                          <a:latin typeface="Roboto"/>
                          <a:ea typeface="+mn-ea"/>
                          <a:cs typeface="+mn-cs"/>
                        </a:rPr>
                        <a:t>Assumptions:</a:t>
                      </a:r>
                    </a:p>
                    <a:p>
                      <a:pPr marL="0" marR="0" lvl="0" indent="0" algn="l" defTabSz="914400" rtl="0" eaLnBrk="1" fontAlgn="auto" latinLnBrk="0" hangingPunct="1">
                        <a:lnSpc>
                          <a:spcPct val="100000"/>
                        </a:lnSpc>
                        <a:spcBef>
                          <a:spcPts val="600"/>
                        </a:spcBef>
                        <a:spcAft>
                          <a:spcPts val="600"/>
                        </a:spcAft>
                        <a:buClr>
                          <a:srgbClr val="920075"/>
                        </a:buClr>
                        <a:buSzTx/>
                        <a:buFont typeface="Arial" panose="020B0604020202020204" pitchFamily="34" charset="0"/>
                        <a:buNone/>
                        <a:tabLst/>
                        <a:defRPr/>
                      </a:pPr>
                      <a:r>
                        <a:rPr lang="en-US" sz="1800" b="0" kern="1200" dirty="0">
                          <a:solidFill>
                            <a:schemeClr val="tx1"/>
                          </a:solidFill>
                          <a:effectLst/>
                          <a:latin typeface="Roboto"/>
                          <a:ea typeface="+mn-ea"/>
                          <a:cs typeface="+mn-cs"/>
                        </a:rPr>
                        <a:t>You are in the early stages of a website redesign project, and you need to account for all content on the current website.</a:t>
                      </a:r>
                    </a:p>
                    <a:p>
                      <a:pPr marL="0" marR="0" lvl="0" indent="0" algn="l" defTabSz="914400" rtl="0" eaLnBrk="1" fontAlgn="auto" latinLnBrk="0" hangingPunct="1">
                        <a:lnSpc>
                          <a:spcPct val="100000"/>
                        </a:lnSpc>
                        <a:spcBef>
                          <a:spcPts val="1200"/>
                        </a:spcBef>
                        <a:spcAft>
                          <a:spcPts val="600"/>
                        </a:spcAft>
                        <a:buClr>
                          <a:srgbClr val="920075"/>
                        </a:buClr>
                        <a:buSzTx/>
                        <a:buFont typeface="Arial" panose="020B0604020202020204" pitchFamily="34" charset="0"/>
                        <a:buNone/>
                        <a:tabLst/>
                        <a:defRPr/>
                      </a:pPr>
                      <a:r>
                        <a:rPr lang="en-US" sz="1800" b="1" kern="1200" dirty="0">
                          <a:solidFill>
                            <a:schemeClr val="tx1"/>
                          </a:solidFill>
                          <a:effectLst/>
                          <a:latin typeface="Roboto"/>
                          <a:ea typeface="+mn-ea"/>
                          <a:cs typeface="+mn-cs"/>
                        </a:rPr>
                        <a:t>The Process:</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Prepare a content inventory</a:t>
                      </a:r>
                    </a:p>
                    <a:p>
                      <a:pPr marL="342900" marR="0" lvl="0" indent="-342900" algn="l" rtl="0" eaLnBrk="1" fontAlgn="auto" latinLnBrk="0" hangingPunct="1">
                        <a:lnSpc>
                          <a:spcPct val="100000"/>
                        </a:lnSpc>
                        <a:spcBef>
                          <a:spcPts val="600"/>
                        </a:spcBef>
                        <a:spcAft>
                          <a:spcPts val="600"/>
                        </a:spcAft>
                        <a:buClr>
                          <a:srgbClr val="920075"/>
                        </a:buClr>
                        <a:buSzTx/>
                        <a:buFont typeface="+mj-lt"/>
                        <a:buAutoNum type="arabicPeriod"/>
                      </a:pPr>
                      <a:r>
                        <a:rPr lang="en-US" sz="1800" b="0" kern="1200" dirty="0">
                          <a:solidFill>
                            <a:schemeClr val="tx1"/>
                          </a:solidFill>
                          <a:effectLst/>
                          <a:latin typeface="Roboto"/>
                          <a:ea typeface="+mn-ea"/>
                          <a:cs typeface="+mn-cs"/>
                        </a:rPr>
                        <a:t>Set up an audit template (spreadsheet)</a:t>
                      </a:r>
                    </a:p>
                    <a:p>
                      <a:pPr marL="342900" marR="0" lvl="0" indent="-342900" algn="l" rtl="0" eaLnBrk="1" fontAlgn="auto" latinLnBrk="0" hangingPunct="1">
                        <a:lnSpc>
                          <a:spcPct val="100000"/>
                        </a:lnSpc>
                        <a:spcBef>
                          <a:spcPts val="600"/>
                        </a:spcBef>
                        <a:spcAft>
                          <a:spcPts val="600"/>
                        </a:spcAft>
                        <a:buClr>
                          <a:srgbClr val="920075"/>
                        </a:buClr>
                        <a:buSzTx/>
                        <a:buFont typeface="+mj-lt"/>
                        <a:buAutoNum type="arabicPeriod"/>
                      </a:pPr>
                      <a:r>
                        <a:rPr lang="en-US" sz="1800" b="0" kern="1200" dirty="0">
                          <a:solidFill>
                            <a:schemeClr val="tx1"/>
                          </a:solidFill>
                          <a:effectLst/>
                          <a:latin typeface="Roboto"/>
                          <a:ea typeface="+mn-ea"/>
                          <a:cs typeface="+mn-cs"/>
                        </a:rPr>
                        <a:t>Add quantitative and qualitative metrics to your audit template</a:t>
                      </a:r>
                    </a:p>
                    <a:p>
                      <a:pPr marL="800100" marR="0" lvl="1" indent="-342900" algn="l" rtl="0" eaLnBrk="1" fontAlgn="auto" latinLnBrk="0" hangingPunct="1">
                        <a:lnSpc>
                          <a:spcPct val="100000"/>
                        </a:lnSpc>
                        <a:spcBef>
                          <a:spcPts val="600"/>
                        </a:spcBef>
                        <a:spcAft>
                          <a:spcPts val="600"/>
                        </a:spcAft>
                        <a:buClr>
                          <a:srgbClr val="920075"/>
                        </a:buClr>
                        <a:buSzTx/>
                        <a:buFont typeface="+mj-lt"/>
                        <a:buAutoNum type="alphaLcPeriod"/>
                      </a:pPr>
                      <a:r>
                        <a:rPr lang="en-US" sz="1800" b="0" kern="1200" dirty="0">
                          <a:solidFill>
                            <a:schemeClr val="tx1"/>
                          </a:solidFill>
                          <a:effectLst/>
                          <a:latin typeface="Roboto"/>
                          <a:ea typeface="+mn-ea"/>
                          <a:cs typeface="+mn-cs"/>
                        </a:rPr>
                        <a:t>Analytics data – pageviews, navigation depth, time spent on page, ranking</a:t>
                      </a:r>
                    </a:p>
                    <a:p>
                      <a:pPr marL="800100" marR="0" lvl="1" indent="-342900" algn="l" rtl="0" eaLnBrk="1" fontAlgn="auto" latinLnBrk="0" hangingPunct="1">
                        <a:lnSpc>
                          <a:spcPct val="100000"/>
                        </a:lnSpc>
                        <a:spcBef>
                          <a:spcPts val="600"/>
                        </a:spcBef>
                        <a:spcAft>
                          <a:spcPts val="600"/>
                        </a:spcAft>
                        <a:buClr>
                          <a:srgbClr val="920075"/>
                        </a:buClr>
                        <a:buSzTx/>
                        <a:buFont typeface="+mj-lt"/>
                        <a:buAutoNum type="alphaLcPeriod"/>
                      </a:pPr>
                      <a:r>
                        <a:rPr lang="en-US" sz="1800" b="0" kern="1200" dirty="0">
                          <a:solidFill>
                            <a:schemeClr val="tx1"/>
                          </a:solidFill>
                          <a:effectLst/>
                          <a:latin typeface="Roboto"/>
                          <a:ea typeface="+mn-ea"/>
                          <a:cs typeface="+mn-cs"/>
                        </a:rPr>
                        <a:t>Qualitative data – clarity, readability, appropriateness/usefulness, tone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Assign content owners for each webpage</a:t>
                      </a:r>
                    </a:p>
                    <a:p>
                      <a:pPr marL="342900" marR="0" lvl="0" indent="-342900" algn="l" defTabSz="914400" rtl="0" eaLnBrk="1" fontAlgn="auto" latinLnBrk="0" hangingPunct="1">
                        <a:lnSpc>
                          <a:spcPct val="100000"/>
                        </a:lnSpc>
                        <a:spcBef>
                          <a:spcPts val="600"/>
                        </a:spcBef>
                        <a:spcAft>
                          <a:spcPts val="600"/>
                        </a:spcAft>
                        <a:buClr>
                          <a:srgbClr val="920075"/>
                        </a:buClr>
                        <a:buSzTx/>
                        <a:buFont typeface="+mj-lt"/>
                        <a:buAutoNum type="arabicPeriod"/>
                        <a:tabLst/>
                        <a:defRPr/>
                      </a:pPr>
                      <a:r>
                        <a:rPr lang="en-US" sz="1800" b="0" kern="1200" dirty="0">
                          <a:solidFill>
                            <a:schemeClr val="tx1"/>
                          </a:solidFill>
                          <a:effectLst/>
                          <a:latin typeface="Roboto"/>
                          <a:ea typeface="+mn-ea"/>
                          <a:cs typeface="+mn-cs"/>
                        </a:rPr>
                        <a:t>Create actionable tasks for content review</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Scenario #2 – Full Audit</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749064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071739368"/>
              </p:ext>
            </p:extLst>
          </p:nvPr>
        </p:nvGraphicFramePr>
        <p:xfrm>
          <a:off x="719666" y="670277"/>
          <a:ext cx="11127045" cy="85481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400"/>
                        </a:spcAft>
                        <a:buClr>
                          <a:srgbClr val="920075"/>
                        </a:buClr>
                      </a:pPr>
                      <a:r>
                        <a:rPr lang="en-US" sz="1800" b="1" kern="1200" dirty="0">
                          <a:solidFill>
                            <a:srgbClr val="414042"/>
                          </a:solidFill>
                          <a:effectLst/>
                          <a:latin typeface="Roboto"/>
                          <a:ea typeface="+mn-ea"/>
                          <a:cs typeface="+mn-cs"/>
                        </a:rPr>
                        <a:t>Leverage Analytics to Maintain the Content Audit</a:t>
                      </a:r>
                    </a:p>
                    <a:p>
                      <a:pPr marL="0" lvl="0" indent="0">
                        <a:spcAft>
                          <a:spcPts val="400"/>
                        </a:spcAft>
                        <a:buClr>
                          <a:srgbClr val="920075"/>
                        </a:buClr>
                        <a:buFont typeface="Arial" panose="020B0604020202020204" pitchFamily="34" charset="0"/>
                        <a:buNone/>
                      </a:pPr>
                      <a:r>
                        <a:rPr lang="en-US" sz="1800" kern="1200" dirty="0">
                          <a:solidFill>
                            <a:srgbClr val="414042"/>
                          </a:solidFill>
                          <a:effectLst/>
                          <a:latin typeface="Roboto"/>
                          <a:ea typeface="+mn-ea"/>
                          <a:cs typeface="+mn-cs"/>
                        </a:rPr>
                        <a:t>Use Siteimprove and Google Analytics to analyze how your content is performing:</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Quality assurance</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Accessibility</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Page traffic</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Time on spent page </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Pages per session</a:t>
                      </a:r>
                    </a:p>
                    <a:p>
                      <a:pPr>
                        <a:buClr>
                          <a:srgbClr val="920075"/>
                        </a:buClr>
                      </a:pPr>
                      <a:endParaRPr lang="en-US" sz="1800" kern="1200" dirty="0">
                        <a:solidFill>
                          <a:srgbClr val="414042"/>
                        </a:solidFill>
                        <a:effectLst/>
                        <a:latin typeface="Roboto"/>
                        <a:ea typeface="+mn-ea"/>
                        <a:cs typeface="+mn-cs"/>
                      </a:endParaRPr>
                    </a:p>
                    <a:p>
                      <a:pPr>
                        <a:spcAft>
                          <a:spcPts val="400"/>
                        </a:spcAft>
                        <a:buClr>
                          <a:srgbClr val="920075"/>
                        </a:buClr>
                      </a:pPr>
                      <a:r>
                        <a:rPr lang="en-US" sz="1800" b="1" kern="1200" dirty="0">
                          <a:solidFill>
                            <a:srgbClr val="414042"/>
                          </a:solidFill>
                          <a:effectLst/>
                          <a:latin typeface="Roboto"/>
                          <a:ea typeface="+mn-ea"/>
                          <a:cs typeface="+mn-cs"/>
                        </a:rPr>
                        <a:t>Making Your Content Audit Last</a:t>
                      </a:r>
                    </a:p>
                    <a:p>
                      <a:pPr marL="0" lvl="0" indent="0">
                        <a:spcAft>
                          <a:spcPts val="400"/>
                        </a:spcAft>
                        <a:buClr>
                          <a:srgbClr val="920075"/>
                        </a:buClr>
                        <a:buFont typeface="Arial" panose="020B0604020202020204" pitchFamily="34" charset="0"/>
                        <a:buNone/>
                      </a:pPr>
                      <a:r>
                        <a:rPr lang="en-US" sz="1800" kern="1200" dirty="0">
                          <a:solidFill>
                            <a:srgbClr val="414042"/>
                          </a:solidFill>
                          <a:effectLst/>
                          <a:latin typeface="Roboto"/>
                          <a:ea typeface="+mn-ea"/>
                          <a:cs typeface="+mn-cs"/>
                        </a:rPr>
                        <a:t>Once you have completed the content audit process, you should have clearer path to refining your content and website structure.</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Conduct on-going content audits to ensure your content is being reviewed on a regular basis.</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Conduct audits no less than once per year.</a:t>
                      </a:r>
                    </a:p>
                    <a:p>
                      <a:pPr marL="285750" lvl="0" indent="-285750">
                        <a:spcAft>
                          <a:spcPts val="400"/>
                        </a:spcAft>
                        <a:buClr>
                          <a:srgbClr val="920075"/>
                        </a:buClr>
                        <a:buFont typeface="Arial" panose="020B0604020202020204" pitchFamily="34" charset="0"/>
                        <a:buChar char="•"/>
                      </a:pPr>
                      <a:r>
                        <a:rPr lang="en-US" sz="1800" kern="1200" dirty="0">
                          <a:solidFill>
                            <a:srgbClr val="414042"/>
                          </a:solidFill>
                          <a:effectLst/>
                          <a:latin typeface="Roboto"/>
                          <a:ea typeface="+mn-ea"/>
                          <a:cs typeface="+mn-cs"/>
                        </a:rPr>
                        <a:t>Frequently updated content should be audited quarterly or semi-annually.</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Analyzing Your Results</a:t>
            </a:r>
            <a:endParaRPr lang="en-US" dirty="0">
              <a:cs typeface="Roboto" panose="02000000000000000000" pitchFamily="2" charset="0"/>
            </a:endParaRPr>
          </a:p>
          <a:p>
            <a:endParaRPr lang="en-US" dirty="0">
              <a:cs typeface="Roboto"/>
            </a:endParaRPr>
          </a:p>
        </p:txBody>
      </p:sp>
    </p:spTree>
    <p:extLst>
      <p:ext uri="{BB962C8B-B14F-4D97-AF65-F5344CB8AC3E}">
        <p14:creationId xmlns:p14="http://schemas.microsoft.com/office/powerpoint/2010/main" val="380425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23006" y="1856064"/>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620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endParaRPr lang="en-US" sz="4000" dirty="0">
              <a:solidFill>
                <a:srgbClr val="FBD350"/>
              </a:solidFill>
              <a:latin typeface="Roboto Medium"/>
              <a:ea typeface="Roboto Medium"/>
              <a:cs typeface="Roboto Medium"/>
            </a:endParaRPr>
          </a:p>
        </p:txBody>
      </p:sp>
    </p:spTree>
    <p:extLst>
      <p:ext uri="{BB962C8B-B14F-4D97-AF65-F5344CB8AC3E}">
        <p14:creationId xmlns:p14="http://schemas.microsoft.com/office/powerpoint/2010/main" val="168386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dirty="0">
                <a:solidFill>
                  <a:schemeClr val="bg1"/>
                </a:solidFill>
                <a:latin typeface="Roboto" panose="02000000000000000000" pitchFamily="2" charset="0"/>
                <a:ea typeface="Roboto" panose="02000000000000000000" pitchFamily="2" charset="0"/>
              </a:rPr>
              <a:t>vita.virginia.gov</a:t>
            </a: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Agenda</a:t>
            </a:r>
            <a:endParaRPr lang="en-US" dirty="0"/>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3593239727"/>
              </p:ext>
            </p:extLst>
          </p:nvPr>
        </p:nvGraphicFramePr>
        <p:xfrm>
          <a:off x="756954" y="954241"/>
          <a:ext cx="10814193" cy="8351826"/>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04953">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0">
                        <a:lnSpc>
                          <a:spcPct val="100000"/>
                        </a:lnSpc>
                        <a:spcBef>
                          <a:spcPts val="600"/>
                        </a:spcBef>
                        <a:spcAft>
                          <a:spcPts val="600"/>
                        </a:spcAft>
                        <a:buClr>
                          <a:srgbClr val="920075"/>
                        </a:buClr>
                        <a:buNone/>
                      </a:pPr>
                      <a:r>
                        <a:rPr lang="en-US" sz="2000" b="1" dirty="0">
                          <a:solidFill>
                            <a:srgbClr val="414042"/>
                          </a:solidFill>
                          <a:effectLst/>
                          <a:latin typeface="Roboto"/>
                          <a:ea typeface="Roboto"/>
                          <a:cs typeface="Times New Roman"/>
                        </a:rPr>
                        <a:t>Introduction to Content Audits (Re-cap)</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What is a Content Audit</a:t>
                      </a:r>
                      <a:endParaRPr lang="en-US" sz="2000" b="1"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dirty="0">
                          <a:latin typeface="Roboto"/>
                          <a:ea typeface="Roboto"/>
                          <a:cs typeface="Roboto"/>
                        </a:rPr>
                        <a:t>Types of Content Audits</a:t>
                      </a:r>
                    </a:p>
                    <a:p>
                      <a:pPr marL="342900" marR="0" lvl="0" indent="0">
                        <a:lnSpc>
                          <a:spcPct val="100000"/>
                        </a:lnSpc>
                        <a:spcBef>
                          <a:spcPts val="600"/>
                        </a:spcBef>
                        <a:spcAft>
                          <a:spcPts val="600"/>
                        </a:spcAft>
                        <a:buNone/>
                      </a:pPr>
                      <a:r>
                        <a:rPr lang="en-US" sz="2000" b="1" dirty="0">
                          <a:solidFill>
                            <a:srgbClr val="414042"/>
                          </a:solidFill>
                          <a:effectLst/>
                          <a:latin typeface="Roboto"/>
                          <a:ea typeface="Roboto"/>
                          <a:cs typeface="Times New Roman"/>
                        </a:rPr>
                        <a:t>Planning Your Audit</a:t>
                      </a:r>
                      <a:endParaRPr lang="en-US" sz="2000" b="0" dirty="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Where to Start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What to Include</a:t>
                      </a:r>
                    </a:p>
                    <a:p>
                      <a:pPr marL="342900" marR="0" lvl="0" indent="0">
                        <a:lnSpc>
                          <a:spcPct val="100000"/>
                        </a:lnSpc>
                        <a:spcBef>
                          <a:spcPts val="600"/>
                        </a:spcBef>
                        <a:spcAft>
                          <a:spcPts val="600"/>
                        </a:spcAft>
                        <a:buFont typeface="Arial"/>
                        <a:buNone/>
                      </a:pPr>
                      <a:r>
                        <a:rPr lang="en-US" sz="2000" b="1" dirty="0">
                          <a:solidFill>
                            <a:srgbClr val="414042"/>
                          </a:solidFill>
                          <a:effectLst/>
                          <a:latin typeface="Roboto"/>
                          <a:ea typeface="Roboto"/>
                          <a:cs typeface="Times New Roman"/>
                        </a:rPr>
                        <a:t>Audit in Action</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Completing the Audit</a:t>
                      </a:r>
                    </a:p>
                    <a:p>
                      <a:pPr marL="685800" marR="0" lvl="0" indent="-342900">
                        <a:lnSpc>
                          <a:spcPct val="100000"/>
                        </a:lnSpc>
                        <a:spcBef>
                          <a:spcPts val="600"/>
                        </a:spcBef>
                        <a:spcAft>
                          <a:spcPts val="600"/>
                        </a:spcAft>
                        <a:buFont typeface="Arial"/>
                        <a:buChar char="•"/>
                      </a:pPr>
                      <a:r>
                        <a:rPr lang="en-US" sz="2000" b="0" dirty="0">
                          <a:solidFill>
                            <a:srgbClr val="414042"/>
                          </a:solidFill>
                          <a:effectLst/>
                          <a:latin typeface="Roboto"/>
                          <a:ea typeface="Roboto"/>
                          <a:cs typeface="Times New Roman"/>
                        </a:rPr>
                        <a:t>Analyzing Your Results</a:t>
                      </a:r>
                    </a:p>
                    <a:p>
                      <a:pPr marL="685800" marR="0" lvl="0" indent="-342900">
                        <a:lnSpc>
                          <a:spcPct val="100000"/>
                        </a:lnSpc>
                        <a:spcBef>
                          <a:spcPts val="6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0" marR="0" indent="0">
                        <a:lnSpc>
                          <a:spcPct val="100000"/>
                        </a:lnSpc>
                        <a:spcBef>
                          <a:spcPts val="600"/>
                        </a:spcBef>
                        <a:spcAft>
                          <a:spcPts val="600"/>
                        </a:spcAft>
                        <a:buClr>
                          <a:srgbClr val="920075"/>
                        </a:buClr>
                        <a:buNone/>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0">
                        <a:lnSpc>
                          <a:spcPct val="100000"/>
                        </a:lnSpc>
                        <a:spcBef>
                          <a:spcPts val="6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84603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Introduction to</a:t>
            </a:r>
            <a:br>
              <a:rPr lang="en-US" sz="7200" dirty="0">
                <a:solidFill>
                  <a:srgbClr val="005E6E"/>
                </a:solidFill>
                <a:latin typeface="Rajdhani"/>
                <a:ea typeface="Roboto"/>
              </a:rPr>
            </a:br>
            <a:r>
              <a:rPr lang="en-US" sz="7200" dirty="0">
                <a:solidFill>
                  <a:srgbClr val="005E6E"/>
                </a:solidFill>
                <a:latin typeface="Rajdhani"/>
                <a:ea typeface="Roboto"/>
              </a:rPr>
              <a:t>Content Audits</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Let's get started...</a:t>
            </a:r>
            <a:endParaRPr lang="en-US" dirty="0"/>
          </a:p>
        </p:txBody>
      </p:sp>
    </p:spTree>
    <p:extLst>
      <p:ext uri="{BB962C8B-B14F-4D97-AF65-F5344CB8AC3E}">
        <p14:creationId xmlns:p14="http://schemas.microsoft.com/office/powerpoint/2010/main" val="341382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857711955"/>
              </p:ext>
            </p:extLst>
          </p:nvPr>
        </p:nvGraphicFramePr>
        <p:xfrm>
          <a:off x="699191" y="1588225"/>
          <a:ext cx="8708286" cy="5199979"/>
        </p:xfrm>
        <a:graphic>
          <a:graphicData uri="http://schemas.openxmlformats.org/drawingml/2006/table">
            <a:tbl>
              <a:tblPr firstRow="1" bandRow="1"/>
              <a:tblGrid>
                <a:gridCol w="8708286">
                  <a:extLst>
                    <a:ext uri="{9D8B030D-6E8A-4147-A177-3AD203B41FA5}">
                      <a16:colId xmlns:a16="http://schemas.microsoft.com/office/drawing/2014/main" val="377280143"/>
                    </a:ext>
                  </a:extLst>
                </a:gridCol>
              </a:tblGrid>
              <a:tr h="27264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176619">
                <a:tc>
                  <a:txBody>
                    <a:bodyPr/>
                    <a:lstStyle/>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Content Audits</a:t>
            </a:r>
            <a:endParaRPr lang="en-US" dirty="0"/>
          </a:p>
        </p:txBody>
      </p:sp>
      <p:pic>
        <p:nvPicPr>
          <p:cNvPr id="1026" name="Picture 2">
            <a:extLst>
              <a:ext uri="{FF2B5EF4-FFF2-40B4-BE49-F238E27FC236}">
                <a16:creationId xmlns:a16="http://schemas.microsoft.com/office/drawing/2014/main" id="{427A950C-AA8C-ABA4-D10A-9F4EE5C1F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631" y="998483"/>
            <a:ext cx="5753190" cy="504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65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699191" y="1588225"/>
          <a:ext cx="8708286" cy="5199979"/>
        </p:xfrm>
        <a:graphic>
          <a:graphicData uri="http://schemas.openxmlformats.org/drawingml/2006/table">
            <a:tbl>
              <a:tblPr firstRow="1" bandRow="1"/>
              <a:tblGrid>
                <a:gridCol w="8708286">
                  <a:extLst>
                    <a:ext uri="{9D8B030D-6E8A-4147-A177-3AD203B41FA5}">
                      <a16:colId xmlns:a16="http://schemas.microsoft.com/office/drawing/2014/main" val="377280143"/>
                    </a:ext>
                  </a:extLst>
                </a:gridCol>
              </a:tblGrid>
              <a:tr h="27264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176619">
                <a:tc>
                  <a:txBody>
                    <a:bodyPr/>
                    <a:lstStyle/>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81999">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Content Audits</a:t>
            </a:r>
            <a:endParaRPr lang="en-US" dirty="0"/>
          </a:p>
        </p:txBody>
      </p:sp>
      <p:pic>
        <p:nvPicPr>
          <p:cNvPr id="1026" name="Picture 2">
            <a:extLst>
              <a:ext uri="{FF2B5EF4-FFF2-40B4-BE49-F238E27FC236}">
                <a16:creationId xmlns:a16="http://schemas.microsoft.com/office/drawing/2014/main" id="{427A950C-AA8C-ABA4-D10A-9F4EE5C1FADA}"/>
              </a:ext>
            </a:extLst>
          </p:cNvPr>
          <p:cNvPicPr>
            <a:picLocks noChangeAspect="1" noChangeArrowheads="1"/>
          </p:cNvPicPr>
          <p:nvPr/>
        </p:nvPicPr>
        <p:blipFill>
          <a:blip r:embed="rId3"/>
          <a:srcRect/>
          <a:stretch/>
        </p:blipFill>
        <p:spPr bwMode="auto">
          <a:xfrm>
            <a:off x="2655631" y="1365108"/>
            <a:ext cx="5753190" cy="4314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2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60938352"/>
              </p:ext>
            </p:extLst>
          </p:nvPr>
        </p:nvGraphicFramePr>
        <p:xfrm>
          <a:off x="719666" y="670277"/>
          <a:ext cx="11127045" cy="83855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What is a Content Audit?</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The process of reviewing and evaluating all existing content on your website.</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Catalogs your website content in a single database or spreadsheet.</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Definition:</a:t>
                      </a:r>
                    </a:p>
                    <a:p>
                      <a:r>
                        <a:rPr lang="en-US" sz="1800" kern="1200" dirty="0">
                          <a:solidFill>
                            <a:srgbClr val="414042"/>
                          </a:solidFill>
                          <a:effectLst/>
                          <a:latin typeface="Roboto"/>
                          <a:ea typeface="+mn-ea"/>
                          <a:cs typeface="+mn-cs"/>
                        </a:rPr>
                        <a:t>Evaluating the substance of your website for appropriateness, effectiveness, and efficiency.</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Why it Matters</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helps you identify problem areas such as low-visibility pages, underperforming content, and old or outdated content</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helps to ensure your content is relevant, useful, and purposeful to your audience</a:t>
                      </a:r>
                    </a:p>
                    <a:p>
                      <a:pPr marL="285750" lvl="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It provides data-driven insights which help you make informed decisions based on factual information rather than assumptions</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Introduction to Content Audits</a:t>
            </a:r>
            <a:endParaRPr lang="en-US" dirty="0"/>
          </a:p>
        </p:txBody>
      </p:sp>
    </p:spTree>
    <p:extLst>
      <p:ext uri="{BB962C8B-B14F-4D97-AF65-F5344CB8AC3E}">
        <p14:creationId xmlns:p14="http://schemas.microsoft.com/office/powerpoint/2010/main" val="124715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089585597"/>
              </p:ext>
            </p:extLst>
          </p:nvPr>
        </p:nvGraphicFramePr>
        <p:xfrm>
          <a:off x="719666" y="670277"/>
          <a:ext cx="11127045" cy="94828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Quantitative Audit</a:t>
                      </a:r>
                    </a:p>
                    <a:p>
                      <a:r>
                        <a:rPr lang="en-US" sz="1800" kern="1200" dirty="0">
                          <a:solidFill>
                            <a:srgbClr val="414042"/>
                          </a:solidFill>
                          <a:effectLst/>
                          <a:latin typeface="Roboto"/>
                          <a:ea typeface="+mn-ea"/>
                          <a:cs typeface="+mn-cs"/>
                        </a:rPr>
                        <a:t>Quantitative content audits focus on objective measurements of your website content. This type of audit starts with an inventory of your website’s pages – essentially a list of everything you have and where it lives.</a:t>
                      </a:r>
                    </a:p>
                    <a:p>
                      <a:endParaRPr lang="en-US" sz="1800" b="1"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Qualitative Audit – Best Practices Assessment</a:t>
                      </a:r>
                    </a:p>
                    <a:p>
                      <a:r>
                        <a:rPr lang="en-US" sz="1800" kern="1200" dirty="0">
                          <a:solidFill>
                            <a:srgbClr val="414042"/>
                          </a:solidFill>
                          <a:effectLst/>
                          <a:latin typeface="Roboto"/>
                          <a:ea typeface="+mn-ea"/>
                          <a:cs typeface="+mn-cs"/>
                        </a:rPr>
                        <a:t>This type of audit is typically conducted by a third party and evaluates how your content compares to industry best practices.</a:t>
                      </a:r>
                    </a:p>
                    <a:p>
                      <a:endParaRPr lang="en-US" sz="1800" b="1"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Qualitative Audit – Strategic Assessment</a:t>
                      </a:r>
                    </a:p>
                    <a:p>
                      <a:r>
                        <a:rPr lang="en-US" sz="1800" kern="1200" dirty="0">
                          <a:solidFill>
                            <a:srgbClr val="414042"/>
                          </a:solidFill>
                          <a:effectLst/>
                          <a:latin typeface="Roboto"/>
                          <a:ea typeface="+mn-ea"/>
                          <a:cs typeface="+mn-cs"/>
                        </a:rPr>
                        <a:t>This audit takes stock of all your content and how each piece measures up to strategic business goals.</a:t>
                      </a:r>
                    </a:p>
                    <a:p>
                      <a:endParaRPr lang="en-US" sz="1800" kern="1200" dirty="0">
                        <a:solidFill>
                          <a:srgbClr val="414042"/>
                        </a:solidFill>
                        <a:effectLst/>
                        <a:latin typeface="Roboto"/>
                        <a:ea typeface="+mn-ea"/>
                        <a:cs typeface="+mn-cs"/>
                      </a:endParaRPr>
                    </a:p>
                    <a:p>
                      <a:pPr>
                        <a:buClr>
                          <a:srgbClr val="920075"/>
                        </a:buClr>
                      </a:pPr>
                      <a:r>
                        <a:rPr lang="en-US" sz="1800" kern="1200" dirty="0">
                          <a:solidFill>
                            <a:srgbClr val="414042"/>
                          </a:solidFill>
                          <a:effectLst/>
                          <a:latin typeface="Roboto"/>
                          <a:ea typeface="+mn-ea"/>
                          <a:cs typeface="+mn-cs"/>
                        </a:rPr>
                        <a:t>A qualitative content audit primarily focuses on:</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Content quality</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Content structure</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Audience alignment</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Tone of voice</a:t>
                      </a:r>
                    </a:p>
                    <a:p>
                      <a:pPr marL="285750" indent="-285750">
                        <a:buClr>
                          <a:srgbClr val="920075"/>
                        </a:buClr>
                        <a:buFont typeface="Arial" panose="020B0604020202020204" pitchFamily="34" charset="0"/>
                        <a:buChar char="•"/>
                      </a:pPr>
                      <a:r>
                        <a:rPr lang="en-US" sz="1800" kern="1200" dirty="0">
                          <a:solidFill>
                            <a:srgbClr val="414042"/>
                          </a:solidFill>
                          <a:effectLst/>
                          <a:latin typeface="Roboto"/>
                          <a:ea typeface="+mn-ea"/>
                          <a:cs typeface="+mn-cs"/>
                        </a:rPr>
                        <a:t>User experience</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Types of Content Audits</a:t>
            </a:r>
            <a:endParaRPr lang="en-US" dirty="0"/>
          </a:p>
        </p:txBody>
      </p:sp>
    </p:spTree>
    <p:extLst>
      <p:ext uri="{BB962C8B-B14F-4D97-AF65-F5344CB8AC3E}">
        <p14:creationId xmlns:p14="http://schemas.microsoft.com/office/powerpoint/2010/main" val="203484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72293346"/>
              </p:ext>
            </p:extLst>
          </p:nvPr>
        </p:nvGraphicFramePr>
        <p:xfrm>
          <a:off x="719666" y="670277"/>
          <a:ext cx="11127045" cy="756259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dirty="0">
                          <a:solidFill>
                            <a:srgbClr val="414042"/>
                          </a:solidFill>
                          <a:effectLst/>
                          <a:latin typeface="Roboto"/>
                          <a:ea typeface="+mn-ea"/>
                          <a:cs typeface="+mn-cs"/>
                        </a:rPr>
                        <a:t>Full Audit</a:t>
                      </a:r>
                    </a:p>
                    <a:p>
                      <a:r>
                        <a:rPr lang="en-US" sz="1800" kern="1200" dirty="0">
                          <a:solidFill>
                            <a:srgbClr val="414042"/>
                          </a:solidFill>
                          <a:effectLst/>
                          <a:latin typeface="Roboto"/>
                          <a:ea typeface="+mn-ea"/>
                          <a:cs typeface="+mn-cs"/>
                        </a:rPr>
                        <a:t>A full content audit is a complete and comprehensive accounting of a website’s content. In other words, audit absolutely everything. This may include all pages as well as all assets.</a:t>
                      </a:r>
                    </a:p>
                    <a:p>
                      <a:endParaRPr lang="en-US" sz="1800" b="1"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Partial Audit</a:t>
                      </a:r>
                    </a:p>
                    <a:p>
                      <a:r>
                        <a:rPr lang="en-US" sz="1800" kern="1200" dirty="0">
                          <a:solidFill>
                            <a:srgbClr val="414042"/>
                          </a:solidFill>
                          <a:effectLst/>
                          <a:latin typeface="Roboto"/>
                          <a:ea typeface="+mn-ea"/>
                          <a:cs typeface="+mn-cs"/>
                        </a:rPr>
                        <a:t>A partial audit focuses on a specific section or pages on a website.</a:t>
                      </a:r>
                    </a:p>
                    <a:p>
                      <a:endParaRPr lang="en-US" sz="1800" kern="1200" dirty="0">
                        <a:solidFill>
                          <a:srgbClr val="414042"/>
                        </a:solidFill>
                        <a:effectLst/>
                        <a:latin typeface="Roboto"/>
                        <a:ea typeface="+mn-ea"/>
                        <a:cs typeface="+mn-cs"/>
                      </a:endParaRPr>
                    </a:p>
                    <a:p>
                      <a:r>
                        <a:rPr lang="en-US" sz="1800" b="1" kern="1200" dirty="0">
                          <a:solidFill>
                            <a:srgbClr val="414042"/>
                          </a:solidFill>
                          <a:effectLst/>
                          <a:latin typeface="Roboto"/>
                          <a:ea typeface="+mn-ea"/>
                          <a:cs typeface="+mn-cs"/>
                        </a:rPr>
                        <a:t>Rolling Audit</a:t>
                      </a:r>
                    </a:p>
                    <a:p>
                      <a:r>
                        <a:rPr lang="en-US" sz="1800" kern="1200" dirty="0">
                          <a:solidFill>
                            <a:srgbClr val="414042"/>
                          </a:solidFill>
                          <a:effectLst/>
                          <a:latin typeface="Roboto"/>
                          <a:ea typeface="+mn-ea"/>
                          <a:cs typeface="+mn-cs"/>
                        </a:rPr>
                        <a:t>This type of audit may be defined as a perpetual scan of a website’s content that occurs at certain time intervals (quarterly, monthly, yearly). Basically, it’s a continual process.</a:t>
                      </a:r>
                    </a:p>
                    <a:p>
                      <a:pPr marL="0" lvl="0" indent="0">
                        <a:buFont typeface="Arial" panose="020B0604020202020204" pitchFamily="34" charset="0"/>
                        <a:buNone/>
                      </a:pPr>
                      <a:endParaRPr lang="en-US" sz="1800" kern="1200" dirty="0">
                        <a:solidFill>
                          <a:srgbClr val="414042"/>
                        </a:solidFill>
                        <a:effectLst/>
                        <a:latin typeface="Roboto"/>
                        <a:ea typeface="+mn-ea"/>
                        <a:cs typeface="+mn-cs"/>
                      </a:endParaRPr>
                    </a:p>
                    <a:p>
                      <a:pPr marL="0" marR="0" lvl="0" indent="0" algn="l">
                        <a:lnSpc>
                          <a:spcPct val="100000"/>
                        </a:lnSpc>
                        <a:spcBef>
                          <a:spcPts val="1200"/>
                        </a:spcBef>
                        <a:spcAft>
                          <a:spcPts val="600"/>
                        </a:spcAft>
                        <a:buClr>
                          <a:srgbClr val="920075"/>
                        </a:buClr>
                        <a:buNone/>
                      </a:pPr>
                      <a:endParaRPr lang="en-US" sz="16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Different Approaches to Content Audits</a:t>
            </a:r>
            <a:endParaRPr lang="en-US" dirty="0"/>
          </a:p>
        </p:txBody>
      </p:sp>
    </p:spTree>
    <p:extLst>
      <p:ext uri="{BB962C8B-B14F-4D97-AF65-F5344CB8AC3E}">
        <p14:creationId xmlns:p14="http://schemas.microsoft.com/office/powerpoint/2010/main" val="3548385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BBB04-633D-4C09-B877-ED8C50342138}">
  <ds:schemaRefs>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86fb9d63-c47d-40c0-92f6-503b803927cd"/>
    <ds:schemaRef ds:uri="http://www.w3.org/XML/1998/namespace"/>
    <ds:schemaRef ds:uri="59bbb2d0-248b-43cb-9d64-2158f2caa579"/>
    <ds:schemaRef ds:uri="http://schemas.microsoft.com/office/2006/metadata/properties"/>
  </ds:schemaRefs>
</ds:datastoreItem>
</file>

<file path=customXml/itemProps2.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C538F7-DE25-43DA-A2B2-13D5CB4E0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4459</TotalTime>
  <Words>1887</Words>
  <Application>Microsoft Macintosh PowerPoint</Application>
  <PresentationFormat>Widescreen</PresentationFormat>
  <Paragraphs>256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Helvetica</vt:lpstr>
      <vt:lpstr>Rajdhani</vt:lpstr>
      <vt:lpstr>Roboto</vt:lpstr>
      <vt:lpstr>Roboto Medium</vt:lpstr>
      <vt:lpstr>Office Theme</vt:lpstr>
      <vt:lpstr>PowerPoint Presentation</vt:lpstr>
      <vt:lpstr>An Introduction</vt:lpstr>
      <vt:lpstr>PowerPoint Presentation</vt:lpstr>
      <vt:lpstr>Introduction to Content Audits</vt:lpstr>
      <vt:lpstr>PowerPoint Presentation</vt:lpstr>
      <vt:lpstr>PowerPoint Presentation</vt:lpstr>
      <vt:lpstr>PowerPoint Presentation</vt:lpstr>
      <vt:lpstr>PowerPoint Presentation</vt:lpstr>
      <vt:lpstr>PowerPoint Presentation</vt:lpstr>
      <vt:lpstr>PowerPoint Presentation</vt:lpstr>
      <vt:lpstr>Planning Your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in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lastModifiedBy>Hall, Anna (VITA)</cp:lastModifiedBy>
  <cp:revision>14</cp:revision>
  <dcterms:created xsi:type="dcterms:W3CDTF">2023-04-17T13:28:59Z</dcterms:created>
  <dcterms:modified xsi:type="dcterms:W3CDTF">2024-07-31T13:58:18Z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